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s/slide16.xml" ContentType="application/vnd.openxmlformats-officedocument.presentationml.slide+xml"/>
  <Override PartName="/ppt/slides/slide21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Default Extension="wmf" ContentType="image/x-wmf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s/slide19.xml" ContentType="application/vnd.openxmlformats-officedocument.presentationml.slide+xml"/>
  <Override PartName="/ppt/slideLayouts/slideLayout9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17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Default Extension="gif" ContentType="image/gif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SpecialPlsOnTitleSld="0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2" r:id="rId15"/>
    <p:sldId id="273" r:id="rId16"/>
    <p:sldId id="274" r:id="rId17"/>
    <p:sldId id="275" r:id="rId18"/>
    <p:sldId id="280" r:id="rId19"/>
    <p:sldId id="276" r:id="rId20"/>
    <p:sldId id="277" r:id="rId21"/>
    <p:sldId id="278" r:id="rId22"/>
    <p:sldId id="279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horzBarState="maximized">
    <p:restoredLeft sz="15620"/>
    <p:restoredTop sz="94660"/>
  </p:normalViewPr>
  <p:slideViewPr>
    <p:cSldViewPr snapToGrid="0" snapToObjects="1">
      <p:cViewPr varScale="1">
        <p:scale>
          <a:sx n="114" d="100"/>
          <a:sy n="114" d="100"/>
        </p:scale>
        <p:origin x="-72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0FD91A-772F-AC45-8F45-1F1ED3DE8FBF}" type="datetimeFigureOut">
              <a:rPr lang="en-US" smtClean="0"/>
              <a:pPr/>
              <a:t>8/1/12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0721A4-C930-5747-8231-46D4AE4FA58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44DB97-0049-E84E-85D3-B24EC24C0E01}" type="datetimeFigureOut">
              <a:rPr lang="en-US" smtClean="0"/>
              <a:pPr/>
              <a:t>8/1/12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554954-2331-1A46-B722-5177D467A91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022CA-D03F-AC4C-BB3A-109AE613D624}" type="datetime1">
              <a:rPr lang="en-US" smtClean="0"/>
              <a:pPr/>
              <a:t>8/1/12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08/01/12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7224F-258E-E544-B6E9-6D98E280DFFA}" type="datetime1">
              <a:rPr lang="en-US" smtClean="0"/>
              <a:pPr/>
              <a:t>8/1/12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08/01/12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A52B0-7241-A841-991A-1054615EEF4B}" type="datetime1">
              <a:rPr lang="en-US" smtClean="0"/>
              <a:pPr/>
              <a:t>8/1/12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08/01/12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2A14F-03E9-A440-BA73-6944C3B29E0E}" type="datetime1">
              <a:rPr lang="en-US" smtClean="0"/>
              <a:pPr/>
              <a:t>8/1/12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08/01/12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0ED95-C1CF-2E4C-95AE-1174E1F4B4C9}" type="datetime1">
              <a:rPr lang="en-US" smtClean="0"/>
              <a:pPr/>
              <a:t>8/1/12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08/01/12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81607-F2CC-8D47-B705-B0A5469237FA}" type="datetime1">
              <a:rPr lang="en-US" smtClean="0"/>
              <a:pPr/>
              <a:t>8/1/12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08/01/12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C72E-5A29-8648-9D5C-A512C7F65805}" type="datetime1">
              <a:rPr lang="en-US" smtClean="0"/>
              <a:pPr/>
              <a:t>8/1/12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08/01/12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D7C60-0D65-1943-BDB4-C14C79A466A3}" type="datetime1">
              <a:rPr lang="en-US" smtClean="0"/>
              <a:pPr/>
              <a:t>8/1/12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08/01/12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8A6F-642A-054B-8B39-C322C7A9A115}" type="datetime1">
              <a:rPr lang="en-US" smtClean="0"/>
              <a:pPr/>
              <a:t>8/1/12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08/01/12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D3F4D-2884-2D4A-B742-EF5E4373158D}" type="datetime1">
              <a:rPr lang="en-US" smtClean="0"/>
              <a:pPr/>
              <a:t>8/1/12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08/01/12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5D85F-B164-BF49-ABB9-6F64C8D8860B}" type="datetime1">
              <a:rPr lang="en-US" smtClean="0"/>
              <a:pPr/>
              <a:t>8/1/12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08/01/12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0D98E-8263-5A4C-A750-3B3CD681C093}" type="datetime1">
              <a:rPr lang="en-US" smtClean="0"/>
              <a:pPr/>
              <a:t>8/1/12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9489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Rebeca Gonzalez Suarez 08/01/12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5000" y="649489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88A860-13D5-1A44-A0C8-E4DA07C62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Relationship Id="rId3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hyperlink" Target="http://cdsweb.cern.ch/record/1296019/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jpeg"/><Relationship Id="rId3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eg"/><Relationship Id="rId3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indico.cern.ch/conferenceDisplay.py?confId=201278" TargetMode="External"/><Relationship Id="rId3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3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cms.web.cern.ch/news/cms-participates-expanding-your-horizons" TargetMode="External"/><Relationship Id="rId4" Type="http://schemas.openxmlformats.org/officeDocument/2006/relationships/image" Target="../media/image2.jpeg"/><Relationship Id="rId5" Type="http://schemas.openxmlformats.org/officeDocument/2006/relationships/image" Target="../media/image19.jpe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gif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.jpeg"/><Relationship Id="rId5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4" Type="http://schemas.openxmlformats.org/officeDocument/2006/relationships/image" Target="../media/image2.jpeg"/><Relationship Id="rId5" Type="http://schemas.openxmlformats.org/officeDocument/2006/relationships/image" Target="../media/image3.gif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4" Type="http://schemas.openxmlformats.org/officeDocument/2006/relationships/hyperlink" Target="http://wwweth.cern.ch/HiggsCrossSections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2.jpeg"/><Relationship Id="rId5" Type="http://schemas.openxmlformats.org/officeDocument/2006/relationships/image" Target="../media/image3.gif"/><Relationship Id="rId6" Type="http://schemas.openxmlformats.org/officeDocument/2006/relationships/hyperlink" Target="http://cdsweb.cern.ch/record/1264099/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Research presentation</a:t>
            </a:r>
            <a:br>
              <a:rPr lang="en-US" dirty="0" smtClean="0"/>
            </a:br>
            <a:r>
              <a:rPr lang="en-US" dirty="0" smtClean="0"/>
              <a:t>2006 - present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Rebeca Gonzalez Suarez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iversidad-de-Oviedo-log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71840" cy="868846"/>
          </a:xfrm>
          <a:prstGeom prst="rect">
            <a:avLst/>
          </a:prstGeom>
        </p:spPr>
      </p:pic>
      <p:pic>
        <p:nvPicPr>
          <p:cNvPr id="5" name="Picture 4" descr="IFCAlogo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578" y="0"/>
            <a:ext cx="2074422" cy="8688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681"/>
            <a:ext cx="8229600" cy="1143000"/>
          </a:xfrm>
        </p:spPr>
        <p:txBody>
          <a:bodyPr/>
          <a:lstStyle/>
          <a:p>
            <a:r>
              <a:rPr lang="en-US" dirty="0" smtClean="0"/>
              <a:t>Work with early data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942" y="1562649"/>
            <a:ext cx="8373610" cy="37018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2073" y="5413282"/>
            <a:ext cx="7855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Study of </a:t>
            </a:r>
            <a:r>
              <a:rPr lang="en-US" b="1" dirty="0" smtClean="0">
                <a:solidFill>
                  <a:srgbClr val="666699"/>
                </a:solidFill>
              </a:rPr>
              <a:t>tracks faking muons with 12nb</a:t>
            </a:r>
            <a:r>
              <a:rPr lang="en-US" b="1" baseline="30000" dirty="0" smtClean="0">
                <a:solidFill>
                  <a:srgbClr val="666699"/>
                </a:solidFill>
              </a:rPr>
              <a:t>-1</a:t>
            </a:r>
            <a:r>
              <a:rPr lang="en-US" b="1" dirty="0" smtClean="0">
                <a:solidFill>
                  <a:srgbClr val="666699"/>
                </a:solidFill>
              </a:rPr>
              <a:t> </a:t>
            </a:r>
            <a:r>
              <a:rPr lang="en-US" dirty="0" smtClean="0"/>
              <a:t>(a part of the lepton fake rates studies made for Higgs to WW), appearing in the first muon public results with proton-proton collision data of CMS (</a:t>
            </a:r>
            <a:r>
              <a:rPr lang="en-US" b="1" dirty="0" smtClean="0"/>
              <a:t>MUO-10-002</a:t>
            </a:r>
            <a:r>
              <a:rPr lang="en-US" dirty="0" smtClean="0"/>
              <a:t>), presented in ICHEP 2010 (summer)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08/01/12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FCAlogo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578" y="0"/>
            <a:ext cx="2074422" cy="8688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r>
              <a:rPr lang="en-US" dirty="0" smtClean="0"/>
              <a:t>In parallel during my PhD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 smtClean="0"/>
              <a:t>Service work: Software </a:t>
            </a:r>
            <a:r>
              <a:rPr lang="en-US" sz="2000" b="1" dirty="0" smtClean="0">
                <a:solidFill>
                  <a:srgbClr val="666699"/>
                </a:solidFill>
              </a:rPr>
              <a:t>alignment of the DT chambers</a:t>
            </a:r>
          </a:p>
          <a:p>
            <a:pPr>
              <a:buNone/>
            </a:pPr>
            <a:r>
              <a:rPr lang="en-US" sz="2000" dirty="0" smtClean="0"/>
              <a:t>	</a:t>
            </a:r>
            <a:r>
              <a:rPr lang="en-US" sz="1400" dirty="0" smtClean="0">
                <a:latin typeface="Book Antiqua"/>
                <a:cs typeface="Book Antiqua"/>
              </a:rPr>
              <a:t>“A Software and Computing prototype for CMS Muon System alignment”, (</a:t>
            </a:r>
            <a:r>
              <a:rPr lang="en-US" sz="1400" dirty="0" err="1" smtClean="0">
                <a:latin typeface="Book Antiqua"/>
                <a:cs typeface="Book Antiqua"/>
              </a:rPr>
              <a:t>Iban</a:t>
            </a:r>
            <a:r>
              <a:rPr lang="en-US" sz="1400" dirty="0" smtClean="0">
                <a:latin typeface="Book Antiqua"/>
                <a:cs typeface="Book Antiqua"/>
              </a:rPr>
              <a:t> Cabrillo, Isidro Gonzalez Caballero, Rebeca Gonzalez Suarez...), Journal of Physics: Conference Series 119 (2008) 072008</a:t>
            </a:r>
          </a:p>
          <a:p>
            <a:endParaRPr lang="en-US" sz="2000" dirty="0" smtClean="0"/>
          </a:p>
          <a:p>
            <a:r>
              <a:rPr lang="en-US" sz="2000" b="1" dirty="0" smtClean="0"/>
              <a:t>Higgs to WW BDT analysis: </a:t>
            </a:r>
            <a:r>
              <a:rPr lang="en-US" sz="2000" dirty="0" smtClean="0"/>
              <a:t>Gave the starting code for the implementation of BDT analysis in the HWW to 2µ2ν channel. Starting from the same pre-selection, I contributed sharing and updating code.</a:t>
            </a:r>
          </a:p>
          <a:p>
            <a:endParaRPr lang="en-US" sz="2000" dirty="0" smtClean="0"/>
          </a:p>
          <a:p>
            <a:r>
              <a:rPr lang="en-US" sz="2000" dirty="0" smtClean="0"/>
              <a:t>Helped in the analysis to measure the </a:t>
            </a:r>
            <a:r>
              <a:rPr lang="en-US" sz="2000" b="1" dirty="0" smtClean="0"/>
              <a:t>W charge asymmetry </a:t>
            </a:r>
            <a:r>
              <a:rPr lang="en-US" sz="2000" dirty="0" smtClean="0"/>
              <a:t>(CMS AN-2008/074) and in the </a:t>
            </a:r>
            <a:r>
              <a:rPr lang="en-US" sz="2000" b="1" dirty="0" smtClean="0"/>
              <a:t>tt dilepton </a:t>
            </a:r>
            <a:r>
              <a:rPr lang="en-US" sz="2000" dirty="0" smtClean="0"/>
              <a:t>(CMS AN2010/406)</a:t>
            </a:r>
          </a:p>
          <a:p>
            <a:endParaRPr lang="en-US" sz="2000" dirty="0" smtClean="0"/>
          </a:p>
          <a:p>
            <a:r>
              <a:rPr lang="en-US" sz="2000" b="1" dirty="0" smtClean="0">
                <a:solidFill>
                  <a:srgbClr val="666699"/>
                </a:solidFill>
              </a:rPr>
              <a:t>WW cross-section measurement</a:t>
            </a:r>
            <a:r>
              <a:rPr lang="en-US" sz="2000" dirty="0" smtClean="0"/>
              <a:t>: set-up the starting analysis and proposed within my group to measure it together with HWW (CMS AN-2009/025, CMS AN-2009/185)</a:t>
            </a:r>
          </a:p>
          <a:p>
            <a:endParaRPr lang="en-US" sz="2000" dirty="0" smtClean="0"/>
          </a:p>
        </p:txBody>
      </p:sp>
      <p:pic>
        <p:nvPicPr>
          <p:cNvPr id="4" name="Picture 3" descr="universidad-de-Oviedo-log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71840" cy="86884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08/01/12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iversidad-de-Oviedo-log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71840" cy="868846"/>
          </a:xfrm>
          <a:prstGeom prst="rect">
            <a:avLst/>
          </a:prstGeom>
        </p:spPr>
      </p:pic>
      <p:pic>
        <p:nvPicPr>
          <p:cNvPr id="5" name="Picture 4" descr="IFCAlogo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578" y="0"/>
            <a:ext cx="2074422" cy="8688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 September 2010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280" y="1614840"/>
            <a:ext cx="3348417" cy="25113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5287" y="1614840"/>
            <a:ext cx="3348418" cy="25113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/>
          <p:cNvSpPr txBox="1"/>
          <p:nvPr/>
        </p:nvSpPr>
        <p:spPr>
          <a:xfrm>
            <a:off x="1070951" y="4367845"/>
            <a:ext cx="71582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Defense of PhD thesis:</a:t>
            </a:r>
          </a:p>
          <a:p>
            <a:pPr algn="ctr"/>
            <a:r>
              <a:rPr lang="en-US" b="1" dirty="0" smtClean="0"/>
              <a:t>“Search for a SM Higgs Boson in the LHC with the CMS experiment using the H → WW∗ → 2μ2ν decay channel”</a:t>
            </a:r>
          </a:p>
          <a:p>
            <a:pPr algn="ctr"/>
            <a:r>
              <a:rPr lang="en-US" dirty="0" smtClean="0">
                <a:hlinkClick r:id="rId6"/>
              </a:rPr>
              <a:t>http://cdsweb.cern.ch/record/1296019/</a:t>
            </a:r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Dir. Javier Cuevas (Universidad de Oviedo) and Teresa Rodrigo (IFCA)</a:t>
            </a:r>
          </a:p>
          <a:p>
            <a:pPr algn="ctr"/>
            <a:r>
              <a:rPr lang="en-US" i="1" dirty="0" err="1" smtClean="0"/>
              <a:t>Sobresaliente</a:t>
            </a:r>
            <a:r>
              <a:rPr lang="en-US" i="1" dirty="0" smtClean="0"/>
              <a:t> Cum Laude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08/01/12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2369"/>
            <a:ext cx="8229600" cy="1143000"/>
          </a:xfrm>
        </p:spPr>
        <p:txBody>
          <a:bodyPr/>
          <a:lstStyle/>
          <a:p>
            <a:r>
              <a:rPr lang="en-US" dirty="0" smtClean="0"/>
              <a:t>November 1</a:t>
            </a:r>
            <a:r>
              <a:rPr lang="en-US" baseline="30000" dirty="0" smtClean="0"/>
              <a:t>st</a:t>
            </a:r>
            <a:r>
              <a:rPr lang="en-US" dirty="0" smtClean="0"/>
              <a:t>: Joined the VUB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4690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 smtClean="0"/>
              <a:t>In November 2010 I joined the </a:t>
            </a:r>
            <a:r>
              <a:rPr lang="en-US" sz="1800" b="1" dirty="0" err="1" smtClean="0">
                <a:solidFill>
                  <a:schemeClr val="accent6"/>
                </a:solidFill>
              </a:rPr>
              <a:t>Vrije</a:t>
            </a:r>
            <a:r>
              <a:rPr lang="en-US" sz="1800" b="1" dirty="0" smtClean="0">
                <a:solidFill>
                  <a:schemeClr val="accent6"/>
                </a:solidFill>
              </a:rPr>
              <a:t> </a:t>
            </a:r>
            <a:r>
              <a:rPr lang="en-US" sz="1800" b="1" dirty="0" err="1" smtClean="0">
                <a:solidFill>
                  <a:schemeClr val="accent6"/>
                </a:solidFill>
              </a:rPr>
              <a:t>Universiteit</a:t>
            </a:r>
            <a:r>
              <a:rPr lang="en-US" sz="1800" b="1" dirty="0" smtClean="0">
                <a:solidFill>
                  <a:schemeClr val="accent6"/>
                </a:solidFill>
              </a:rPr>
              <a:t> </a:t>
            </a:r>
            <a:r>
              <a:rPr lang="en-US" sz="1800" b="1" dirty="0" err="1" smtClean="0">
                <a:solidFill>
                  <a:schemeClr val="accent6"/>
                </a:solidFill>
              </a:rPr>
              <a:t>Brussel</a:t>
            </a:r>
            <a:r>
              <a:rPr lang="en-US" sz="1800" b="1" dirty="0" smtClean="0">
                <a:solidFill>
                  <a:schemeClr val="accent6"/>
                </a:solidFill>
              </a:rPr>
              <a:t> </a:t>
            </a:r>
            <a:r>
              <a:rPr lang="en-US" sz="1800" dirty="0" smtClean="0"/>
              <a:t>(VUB) as a </a:t>
            </a:r>
            <a:r>
              <a:rPr lang="en-US" sz="1800" dirty="0" err="1" smtClean="0"/>
              <a:t>postdoc</a:t>
            </a:r>
            <a:r>
              <a:rPr lang="en-US" sz="1800" dirty="0" smtClean="0"/>
              <a:t>, in the group of Jorgen </a:t>
            </a:r>
            <a:r>
              <a:rPr lang="en-US" sz="1800" dirty="0" err="1" smtClean="0"/>
              <a:t>D’Hondt</a:t>
            </a:r>
            <a:r>
              <a:rPr lang="en-US" sz="1800" dirty="0" smtClean="0"/>
              <a:t> with </a:t>
            </a:r>
            <a:r>
              <a:rPr lang="en-US" sz="1800" b="1" dirty="0" smtClean="0"/>
              <a:t>Freya </a:t>
            </a:r>
            <a:r>
              <a:rPr lang="en-US" sz="1800" b="1" dirty="0" err="1" smtClean="0"/>
              <a:t>Blekman</a:t>
            </a:r>
            <a:r>
              <a:rPr lang="en-US" sz="1800" b="1" dirty="0" smtClean="0"/>
              <a:t> </a:t>
            </a:r>
            <a:r>
              <a:rPr lang="en-US" sz="1800" dirty="0" smtClean="0"/>
              <a:t>as supervisor</a:t>
            </a:r>
          </a:p>
          <a:p>
            <a:endParaRPr lang="en-US" sz="1800" dirty="0" smtClean="0"/>
          </a:p>
          <a:p>
            <a:r>
              <a:rPr lang="en-US" sz="1800" dirty="0" smtClean="0"/>
              <a:t>I moved to </a:t>
            </a:r>
            <a:r>
              <a:rPr lang="en-US" sz="1800" b="1" dirty="0" smtClean="0"/>
              <a:t>top physics</a:t>
            </a:r>
            <a:r>
              <a:rPr lang="en-US" sz="1800" dirty="0" smtClean="0"/>
              <a:t>, in which the group has an important presence, starting by </a:t>
            </a:r>
            <a:r>
              <a:rPr lang="en-US" sz="1800" b="1" dirty="0" smtClean="0">
                <a:solidFill>
                  <a:schemeClr val="accent2"/>
                </a:solidFill>
              </a:rPr>
              <a:t>contributing to the </a:t>
            </a:r>
            <a:r>
              <a:rPr lang="en-US" sz="1800" b="1" dirty="0" err="1" smtClean="0">
                <a:solidFill>
                  <a:schemeClr val="accent2"/>
                </a:solidFill>
              </a:rPr>
              <a:t>e+jets</a:t>
            </a:r>
            <a:r>
              <a:rPr lang="en-US" sz="1800" b="1" dirty="0" smtClean="0">
                <a:solidFill>
                  <a:schemeClr val="accent2"/>
                </a:solidFill>
              </a:rPr>
              <a:t> cross-section analysis: </a:t>
            </a:r>
          </a:p>
          <a:p>
            <a:pPr>
              <a:buNone/>
            </a:pPr>
            <a:r>
              <a:rPr lang="en-US" sz="2000" dirty="0" smtClean="0"/>
              <a:t>	</a:t>
            </a:r>
            <a:r>
              <a:rPr lang="en-US" sz="1297" dirty="0" smtClean="0">
                <a:latin typeface="Book Antiqua"/>
                <a:cs typeface="Book Antiqua"/>
              </a:rPr>
              <a:t>”Measurement of the tt Production Cross Section in pp Collisions at 7 TeV in Lepton + Jets Events Using b-quark Jet </a:t>
            </a:r>
            <a:r>
              <a:rPr lang="en-US" sz="1297" dirty="0" err="1" smtClean="0">
                <a:latin typeface="Book Antiqua"/>
                <a:cs typeface="Book Antiqua"/>
              </a:rPr>
              <a:t>Identication</a:t>
            </a:r>
            <a:r>
              <a:rPr lang="en-US" sz="1297" dirty="0" smtClean="0">
                <a:latin typeface="Book Antiqua"/>
                <a:cs typeface="Book Antiqua"/>
              </a:rPr>
              <a:t>”, CMS Collaboration (</a:t>
            </a:r>
            <a:r>
              <a:rPr lang="en-US" sz="1297" dirty="0" err="1" smtClean="0">
                <a:latin typeface="Book Antiqua"/>
                <a:cs typeface="Book Antiqua"/>
              </a:rPr>
              <a:t>Serguei</a:t>
            </a:r>
            <a:r>
              <a:rPr lang="en-US" sz="1297" dirty="0" smtClean="0">
                <a:latin typeface="Book Antiqua"/>
                <a:cs typeface="Book Antiqua"/>
              </a:rPr>
              <a:t> </a:t>
            </a:r>
            <a:r>
              <a:rPr lang="en-US" sz="1297" dirty="0" err="1" smtClean="0">
                <a:latin typeface="Book Antiqua"/>
                <a:cs typeface="Book Antiqua"/>
              </a:rPr>
              <a:t>Chatrchyan</a:t>
            </a:r>
            <a:r>
              <a:rPr lang="en-US" sz="1297" dirty="0" smtClean="0">
                <a:latin typeface="Book Antiqua"/>
                <a:cs typeface="Book Antiqua"/>
              </a:rPr>
              <a:t> et al.), </a:t>
            </a:r>
            <a:r>
              <a:rPr lang="en-US" sz="1297" dirty="0" err="1" smtClean="0">
                <a:latin typeface="Book Antiqua"/>
                <a:cs typeface="Book Antiqua"/>
              </a:rPr>
              <a:t>Phys.Rev</a:t>
            </a:r>
            <a:r>
              <a:rPr lang="en-US" sz="1297" dirty="0" smtClean="0">
                <a:latin typeface="Book Antiqua"/>
                <a:cs typeface="Book Antiqua"/>
              </a:rPr>
              <a:t>. D84 (2011) 092004, arXiv:1108.3773</a:t>
            </a:r>
            <a:endParaRPr lang="en-US" sz="1730" dirty="0" smtClean="0">
              <a:latin typeface="Book Antiqua"/>
              <a:cs typeface="Book Antiqua"/>
            </a:endParaRPr>
          </a:p>
          <a:p>
            <a:pPr>
              <a:buNone/>
            </a:pPr>
            <a:r>
              <a:rPr lang="en-US" sz="1730" dirty="0" smtClean="0"/>
              <a:t> </a:t>
            </a:r>
            <a:endParaRPr lang="en-US" sz="2000" dirty="0" smtClean="0"/>
          </a:p>
          <a:p>
            <a:r>
              <a:rPr lang="en-US" sz="1800" dirty="0" smtClean="0"/>
              <a:t>Following that, I started my own analysis, studying the </a:t>
            </a:r>
            <a:r>
              <a:rPr lang="en-US" sz="1800" b="1" dirty="0" smtClean="0">
                <a:solidFill>
                  <a:schemeClr val="accent1"/>
                </a:solidFill>
              </a:rPr>
              <a:t>single top tW associated production</a:t>
            </a:r>
            <a:r>
              <a:rPr lang="en-US" sz="1800" dirty="0" smtClean="0"/>
              <a:t>: </a:t>
            </a:r>
          </a:p>
          <a:p>
            <a:pPr lvl="1"/>
            <a:r>
              <a:rPr lang="en-US" sz="1800" b="1" dirty="0" smtClean="0"/>
              <a:t>Nobody was working on it</a:t>
            </a:r>
          </a:p>
          <a:p>
            <a:pPr lvl="1"/>
            <a:r>
              <a:rPr lang="en-US" sz="1800" dirty="0" smtClean="0"/>
              <a:t>Process still </a:t>
            </a:r>
            <a:r>
              <a:rPr lang="en-US" sz="1800" b="1" dirty="0" smtClean="0"/>
              <a:t>to be observed (not accessible at the Tevatron)</a:t>
            </a:r>
          </a:p>
          <a:p>
            <a:pPr lvl="1"/>
            <a:r>
              <a:rPr lang="en-US" sz="1800" dirty="0" smtClean="0"/>
              <a:t>Only one rough early study made by CMS for the TDR (</a:t>
            </a:r>
            <a:r>
              <a:rPr lang="en-US" sz="1800" b="1" dirty="0" smtClean="0"/>
              <a:t>2006</a:t>
            </a:r>
            <a:r>
              <a:rPr lang="en-US" sz="1800" dirty="0" smtClean="0"/>
              <a:t>)</a:t>
            </a:r>
          </a:p>
          <a:p>
            <a:pPr lvl="1"/>
            <a:r>
              <a:rPr lang="en-US" sz="1800" b="1" dirty="0" smtClean="0"/>
              <a:t>ATLAS already had results </a:t>
            </a:r>
            <a:r>
              <a:rPr lang="en-US" sz="1800" dirty="0" smtClean="0"/>
              <a:t>with data and a team formed</a:t>
            </a:r>
          </a:p>
          <a:p>
            <a:pPr lvl="1"/>
            <a:r>
              <a:rPr lang="en-US" sz="1800" dirty="0" smtClean="0"/>
              <a:t>Very </a:t>
            </a:r>
            <a:r>
              <a:rPr lang="en-US" sz="1800" b="1" dirty="0" smtClean="0"/>
              <a:t>similar to HWW</a:t>
            </a:r>
          </a:p>
          <a:p>
            <a:pPr lvl="1"/>
            <a:r>
              <a:rPr lang="en-US" sz="1800" dirty="0" smtClean="0"/>
              <a:t>Signature could be exploited to do BSM searches, 4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 generation, EWK measures of top quarks</a:t>
            </a:r>
          </a:p>
          <a:p>
            <a:endParaRPr lang="en-US" sz="1800" dirty="0" smtClean="0"/>
          </a:p>
        </p:txBody>
      </p:sp>
      <p:pic>
        <p:nvPicPr>
          <p:cNvPr id="3" name="Picture 2" descr="VUB_logo_compac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2268688" cy="71835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08/01/12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568582" y="1620386"/>
            <a:ext cx="8347699" cy="4138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Bef>
                <a:spcPct val="20000"/>
              </a:spcBef>
              <a:buFont typeface="Arial"/>
              <a:buChar char="•"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 leptonic final states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663366"/>
                </a:solidFill>
              </a:rPr>
              <a:t>ee/eµ/µµ</a:t>
            </a:r>
            <a:r>
              <a:rPr lang="en-US" dirty="0" smtClean="0"/>
              <a:t>) studied</a:t>
            </a:r>
            <a:endParaRPr kumimoji="0" lang="en-US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Main sources of background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342900" indent="-342900">
              <a:spcBef>
                <a:spcPct val="20000"/>
              </a:spcBef>
              <a:buFont typeface="Wingdings" charset="2"/>
              <a:buChar char="ü"/>
              <a:defRPr/>
            </a:pPr>
            <a:r>
              <a:rPr lang="en-US" b="1" dirty="0" err="1" smtClean="0">
                <a:solidFill>
                  <a:srgbClr val="4F81BD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t</a:t>
            </a:r>
            <a:r>
              <a:rPr kumimoji="0" lang="en-US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4F81BD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tbar</a:t>
            </a: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(dominant background, irreducible, mixes at NLO)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42900" indent="-342900">
              <a:spcBef>
                <a:spcPct val="20000"/>
              </a:spcBef>
              <a:buFont typeface="Wingdings" charset="2"/>
              <a:buChar char="ü"/>
              <a:defRPr/>
            </a:pP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6633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Z+jets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6633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(large cross section, always dangerous)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dirty="0" smtClean="0"/>
              <a:t>Also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-boson production (</a:t>
            </a: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WZ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ZZ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), and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negligible contributions from </a:t>
            </a:r>
            <a:r>
              <a:rPr lang="en-US" b="1" dirty="0" smtClean="0">
                <a:solidFill>
                  <a:srgbClr val="000000"/>
                </a:solidFill>
              </a:rPr>
              <a:t>W+jets</a:t>
            </a:r>
            <a:r>
              <a:rPr lang="en-US" dirty="0" smtClean="0"/>
              <a:t>,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dirty="0" smtClean="0"/>
              <a:t>other </a:t>
            </a: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single top </a:t>
            </a:r>
            <a:r>
              <a:rPr kumimoji="0" lang="en-US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processes</a:t>
            </a: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</a:t>
            </a:r>
            <a:r>
              <a:rPr kumimoji="0" lang="en-US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channel) and </a:t>
            </a:r>
            <a:r>
              <a:rPr lang="en-US" b="1" dirty="0" smtClean="0">
                <a:solidFill>
                  <a:srgbClr val="000000"/>
                </a:solidFill>
              </a:rPr>
              <a:t>QCD</a:t>
            </a:r>
          </a:p>
          <a:p>
            <a:pPr marL="342900" lvl="0" indent="-342900">
              <a:spcBef>
                <a:spcPct val="20000"/>
              </a:spcBef>
              <a:defRPr/>
            </a:pPr>
            <a:endParaRPr lang="en-US" b="1" dirty="0" smtClean="0">
              <a:solidFill>
                <a:srgbClr val="000000"/>
              </a:solidFill>
            </a:endParaRPr>
          </a:p>
          <a:p>
            <a:pPr marL="342900" indent="-342900">
              <a:spcBef>
                <a:spcPct val="20000"/>
              </a:spcBef>
              <a:defRPr/>
            </a:pP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 dilepton topology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08/01/12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CEA65-D37F-1B41-AA43-0811A2294DF9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2" name="Picture 11" descr="VUB_logo_compac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2268688" cy="7183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170390"/>
            <a:ext cx="5085007" cy="164678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696157" y="2445241"/>
            <a:ext cx="3220125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dirty="0" smtClean="0">
                <a:latin typeface="Cambria"/>
                <a:cs typeface="Cambria"/>
              </a:rPr>
              <a:t>2 opposite sign, isolated leptons (e or µ)</a:t>
            </a:r>
          </a:p>
          <a:p>
            <a:pPr algn="ctr"/>
            <a:r>
              <a:rPr lang="en-US" dirty="0" smtClean="0">
                <a:latin typeface="Cambria"/>
                <a:cs typeface="Cambria"/>
              </a:rPr>
              <a:t>Missing E</a:t>
            </a:r>
            <a:r>
              <a:rPr lang="en-US" baseline="-25000" dirty="0" smtClean="0">
                <a:latin typeface="Cambria"/>
                <a:cs typeface="Cambria"/>
              </a:rPr>
              <a:t>T</a:t>
            </a:r>
            <a:r>
              <a:rPr lang="en-US" dirty="0" smtClean="0">
                <a:latin typeface="Cambria"/>
                <a:cs typeface="Cambria"/>
              </a:rPr>
              <a:t> (2 neutrinos)</a:t>
            </a:r>
          </a:p>
          <a:p>
            <a:pPr algn="ctr"/>
            <a:r>
              <a:rPr lang="en-US" dirty="0" smtClean="0">
                <a:latin typeface="Cambria"/>
                <a:cs typeface="Cambria"/>
              </a:rPr>
              <a:t>1 jet (coming from a </a:t>
            </a:r>
            <a:r>
              <a:rPr lang="en-US" dirty="0" err="1" smtClean="0">
                <a:latin typeface="Cambria"/>
                <a:cs typeface="Cambria"/>
              </a:rPr>
              <a:t>b</a:t>
            </a:r>
            <a:r>
              <a:rPr lang="en-US" dirty="0" smtClean="0">
                <a:latin typeface="Cambria"/>
                <a:cs typeface="Cambria"/>
              </a:rPr>
              <a:t>-decay)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53079" y="1985724"/>
            <a:ext cx="172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Signal signature: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995879" y="3739090"/>
            <a:ext cx="269092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Similar channel</a:t>
            </a:r>
          </a:p>
          <a:p>
            <a:pPr algn="ctr"/>
            <a:r>
              <a:rPr lang="en-US" sz="1600" b="1" dirty="0" smtClean="0"/>
              <a:t>Higgs to WW + 1jet</a:t>
            </a:r>
            <a:endParaRPr lang="en-US" sz="1600" b="1" dirty="0"/>
          </a:p>
        </p:txBody>
      </p:sp>
      <p:sp>
        <p:nvSpPr>
          <p:cNvPr id="11" name="Rectangle 10"/>
          <p:cNvSpPr/>
          <p:nvPr/>
        </p:nvSpPr>
        <p:spPr>
          <a:xfrm>
            <a:off x="957315" y="5815028"/>
            <a:ext cx="7386503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lvl="0" indent="-342900" algn="ctr">
              <a:spcBef>
                <a:spcPct val="20000"/>
              </a:spcBef>
              <a:defRPr/>
            </a:pPr>
            <a:r>
              <a:rPr lang="en-US" dirty="0" smtClean="0"/>
              <a:t>The small cross section of tW signal (</a:t>
            </a:r>
            <a:r>
              <a:rPr lang="en-US" b="1" dirty="0" smtClean="0"/>
              <a:t>15.7pb</a:t>
            </a:r>
            <a:r>
              <a:rPr lang="en-US" dirty="0" smtClean="0"/>
              <a:t>@7TeV, </a:t>
            </a:r>
            <a:r>
              <a:rPr lang="en-US" b="1" dirty="0" smtClean="0"/>
              <a:t>22.2pb</a:t>
            </a:r>
            <a:r>
              <a:rPr lang="en-US" dirty="0" smtClean="0"/>
              <a:t>@8TeV), complicates the search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744" y="2585325"/>
            <a:ext cx="2929506" cy="27542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046" y="2660241"/>
            <a:ext cx="2875304" cy="2640837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199" y="1385388"/>
            <a:ext cx="8444483" cy="5056175"/>
          </a:xfrm>
        </p:spPr>
        <p:txBody>
          <a:bodyPr>
            <a:noAutofit/>
          </a:bodyPr>
          <a:lstStyle/>
          <a:p>
            <a:r>
              <a:rPr lang="en-US" sz="1800" dirty="0" smtClean="0"/>
              <a:t>Working </a:t>
            </a:r>
            <a:r>
              <a:rPr lang="en-US" sz="1800" b="1" dirty="0" smtClean="0">
                <a:solidFill>
                  <a:schemeClr val="accent1"/>
                </a:solidFill>
              </a:rPr>
              <a:t>from scratch </a:t>
            </a:r>
            <a:r>
              <a:rPr lang="en-US" sz="1800" dirty="0" smtClean="0"/>
              <a:t>I prepared the analysis in Monte Carlo and applied it to 2011 data (2.1fb</a:t>
            </a:r>
            <a:r>
              <a:rPr lang="en-US" sz="1800" baseline="30000" dirty="0" smtClean="0"/>
              <a:t>-1</a:t>
            </a:r>
            <a:r>
              <a:rPr lang="en-US" sz="1800" dirty="0" smtClean="0"/>
              <a:t> for the summer result, August 2011) </a:t>
            </a:r>
          </a:p>
          <a:p>
            <a:r>
              <a:rPr lang="en-US" sz="1800" dirty="0" smtClean="0"/>
              <a:t>Simple </a:t>
            </a:r>
            <a:r>
              <a:rPr lang="en-US" sz="1800" b="1" dirty="0" smtClean="0"/>
              <a:t>cut-based approach </a:t>
            </a:r>
            <a:r>
              <a:rPr lang="en-US" sz="1800" dirty="0" smtClean="0"/>
              <a:t>applying a couple of extra kinematic cuts on events with two leptons, 1 b-tag jet and Missing E</a:t>
            </a:r>
            <a:r>
              <a:rPr lang="en-US" sz="1800" baseline="-25000" dirty="0" smtClean="0"/>
              <a:t>T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pPr>
              <a:buNone/>
            </a:pPr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pPr>
              <a:buNone/>
            </a:pPr>
            <a:endParaRPr lang="en-US" sz="1800" dirty="0" smtClean="0"/>
          </a:p>
          <a:p>
            <a:r>
              <a:rPr lang="en-US" sz="1800" dirty="0" smtClean="0"/>
              <a:t>After b-tagging </a:t>
            </a:r>
            <a:r>
              <a:rPr lang="en-US" sz="1800" b="1" dirty="0" smtClean="0"/>
              <a:t>only tt (70%)</a:t>
            </a:r>
            <a:r>
              <a:rPr lang="en-US" sz="1800" dirty="0" smtClean="0"/>
              <a:t>, a little Z+jets component, </a:t>
            </a:r>
            <a:r>
              <a:rPr lang="en-US" sz="1800" b="1" dirty="0" smtClean="0"/>
              <a:t>and tW signal (20%) </a:t>
            </a:r>
            <a:r>
              <a:rPr lang="en-US" sz="1800" dirty="0" smtClean="0"/>
              <a:t>remain</a:t>
            </a:r>
          </a:p>
          <a:p>
            <a:r>
              <a:rPr lang="en-US" sz="1800" dirty="0" smtClean="0"/>
              <a:t>Z+jets estimated </a:t>
            </a:r>
            <a:r>
              <a:rPr lang="en-US" sz="1800" b="1" dirty="0" smtClean="0"/>
              <a:t>in/out Z mass window</a:t>
            </a:r>
            <a:r>
              <a:rPr lang="en-US" sz="1800" dirty="0" smtClean="0"/>
              <a:t>; tt background is complicated and requires the use of two control regions (</a:t>
            </a:r>
            <a:r>
              <a:rPr lang="en-US" sz="1800" b="1" dirty="0" smtClean="0">
                <a:solidFill>
                  <a:schemeClr val="accent1"/>
                </a:solidFill>
              </a:rPr>
              <a:t>2jets 1b-tag, 2jets 2b-tags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PAS TOP – 11 – 022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08/01/12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 descr="VUB_logo_compact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"/>
            <a:ext cx="2268688" cy="7183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36999" y="6398872"/>
            <a:ext cx="17544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663366"/>
                </a:solidFill>
              </a:rPr>
              <a:t>CMS AN-2011/465 </a:t>
            </a:r>
            <a:endParaRPr lang="en-US" sz="1600" b="1" dirty="0">
              <a:solidFill>
                <a:srgbClr val="6633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Summer result (2011)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4329043" y="2138861"/>
            <a:ext cx="4357757" cy="1103398"/>
          </a:xfr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>
              <a:buNone/>
            </a:pPr>
            <a:r>
              <a:rPr lang="en-US" sz="1800" dirty="0" smtClean="0"/>
              <a:t>Observed significance: 2.7σ</a:t>
            </a:r>
          </a:p>
          <a:p>
            <a:pPr algn="ctr">
              <a:buNone/>
            </a:pPr>
            <a:r>
              <a:rPr lang="en-US" sz="1800" dirty="0" smtClean="0"/>
              <a:t>Expected significance: 1.8±0.9σ</a:t>
            </a:r>
          </a:p>
          <a:p>
            <a:pPr algn="ctr">
              <a:buNone/>
            </a:pPr>
            <a:r>
              <a:rPr lang="en-US" sz="1800" dirty="0" smtClean="0"/>
              <a:t>Cross section value: 22+9-7 (</a:t>
            </a:r>
            <a:r>
              <a:rPr lang="en-US" sz="1800" dirty="0" err="1" smtClean="0"/>
              <a:t>stat+syst</a:t>
            </a:r>
            <a:r>
              <a:rPr lang="en-US" sz="1800" dirty="0" smtClean="0"/>
              <a:t>) pb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08/01/12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 descr="VUB_logo_compac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2268688" cy="7183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62" y="1610175"/>
            <a:ext cx="2877930" cy="248050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1656" y="4245957"/>
            <a:ext cx="81351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Working alone I got a better result than ATLAS with </a:t>
            </a:r>
            <a:r>
              <a:rPr lang="en-US" b="1" dirty="0" smtClean="0"/>
              <a:t>higher sensitivity </a:t>
            </a:r>
          </a:p>
          <a:p>
            <a:r>
              <a:rPr lang="en-US" dirty="0" smtClean="0"/>
              <a:t>(by then, ATLAS had 1.2σ)</a:t>
            </a:r>
          </a:p>
          <a:p>
            <a:r>
              <a:rPr lang="en-US" dirty="0" smtClean="0"/>
              <a:t>Result obtained using </a:t>
            </a:r>
            <a:r>
              <a:rPr lang="en-US" b="1" dirty="0" smtClean="0">
                <a:solidFill>
                  <a:srgbClr val="4F81BD"/>
                </a:solidFill>
              </a:rPr>
              <a:t>9 final states</a:t>
            </a:r>
            <a:r>
              <a:rPr lang="en-US" dirty="0" smtClean="0"/>
              <a:t> ( ee/eµ/µµ in signal and two tt control regions), multichannel statistical treatment (Higgs-like, KIT framework “theta” by </a:t>
            </a:r>
            <a:r>
              <a:rPr lang="en-US" dirty="0" err="1" smtClean="0"/>
              <a:t>Jochen</a:t>
            </a:r>
            <a:r>
              <a:rPr lang="en-US" dirty="0" smtClean="0"/>
              <a:t> </a:t>
            </a:r>
            <a:r>
              <a:rPr lang="en-US" dirty="0" err="1" smtClean="0"/>
              <a:t>Ott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One of the highlights of TOP2011, the results appeared in many places after being made public (conferences, summary talks of CMS results, and the CERN courier –October 25-)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516244" y="3336165"/>
            <a:ext cx="4081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(</a:t>
            </a:r>
            <a:r>
              <a:rPr lang="en-US" b="1" dirty="0" smtClean="0"/>
              <a:t>PAS TOP-11-022</a:t>
            </a:r>
            <a:r>
              <a:rPr lang="en-US" dirty="0" smtClean="0"/>
              <a:t>, manpower and editor)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2012: tW paper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11613"/>
          </a:xfrm>
        </p:spPr>
        <p:txBody>
          <a:bodyPr>
            <a:normAutofit lnSpcReduction="10000"/>
          </a:bodyPr>
          <a:lstStyle/>
          <a:p>
            <a:r>
              <a:rPr lang="en-US" sz="1800" dirty="0" smtClean="0"/>
              <a:t>People joined the tW effort, I still work in the analysis but I’m also </a:t>
            </a:r>
            <a:r>
              <a:rPr lang="en-US" sz="1800" b="1" dirty="0" smtClean="0">
                <a:solidFill>
                  <a:schemeClr val="accent4"/>
                </a:solidFill>
              </a:rPr>
              <a:t>coordinating</a:t>
            </a:r>
          </a:p>
          <a:p>
            <a:r>
              <a:rPr lang="en-US" sz="1800" dirty="0" smtClean="0"/>
              <a:t>~10 people at the moment, 2 new institutions, </a:t>
            </a:r>
            <a:r>
              <a:rPr lang="en-US" sz="1800" b="1" dirty="0" smtClean="0">
                <a:solidFill>
                  <a:srgbClr val="663366"/>
                </a:solidFill>
              </a:rPr>
              <a:t>2 PhD students to write their thesis about tW</a:t>
            </a:r>
            <a:r>
              <a:rPr lang="en-US" sz="1800" dirty="0" smtClean="0"/>
              <a:t>, +1 new student ready for 2012 data </a:t>
            </a:r>
          </a:p>
          <a:p>
            <a:r>
              <a:rPr lang="en-US" sz="1800" dirty="0" smtClean="0"/>
              <a:t>Next goal in reach: </a:t>
            </a:r>
            <a:r>
              <a:rPr lang="en-US" sz="1800" b="1" dirty="0" smtClean="0">
                <a:solidFill>
                  <a:schemeClr val="accent3"/>
                </a:solidFill>
              </a:rPr>
              <a:t>PRL with CMS’s tW evidence </a:t>
            </a:r>
            <a:r>
              <a:rPr lang="en-US" sz="1800" dirty="0" smtClean="0"/>
              <a:t>(ATLAS just published the evidence just before ICHEP, 3.3σ) using the full 2011 dataset</a:t>
            </a:r>
          </a:p>
          <a:p>
            <a:r>
              <a:rPr lang="en-US" sz="1800" dirty="0" smtClean="0"/>
              <a:t>Editor of the document</a:t>
            </a:r>
          </a:p>
          <a:p>
            <a:r>
              <a:rPr lang="en-US" sz="1800" b="1" dirty="0" smtClean="0"/>
              <a:t>Multivariate analysis </a:t>
            </a:r>
            <a:r>
              <a:rPr lang="en-US" sz="1800" dirty="0" smtClean="0"/>
              <a:t>(based on a BDT) and </a:t>
            </a:r>
            <a:r>
              <a:rPr lang="en-US" sz="1800" b="1" dirty="0" smtClean="0"/>
              <a:t>cut-based </a:t>
            </a:r>
            <a:r>
              <a:rPr lang="en-US" sz="1800" dirty="0" smtClean="0"/>
              <a:t>as cross-check</a:t>
            </a:r>
          </a:p>
          <a:p>
            <a:r>
              <a:rPr lang="en-US" sz="1800" dirty="0" smtClean="0"/>
              <a:t>Internal CMS notes:</a:t>
            </a:r>
          </a:p>
          <a:p>
            <a:pPr lvl="1"/>
            <a:r>
              <a:rPr lang="en-US" sz="1600" b="1" dirty="0" smtClean="0"/>
              <a:t>CMS AN-2011/465</a:t>
            </a:r>
            <a:r>
              <a:rPr lang="en-US" sz="1600" dirty="0" smtClean="0"/>
              <a:t> </a:t>
            </a:r>
          </a:p>
          <a:p>
            <a:pPr lvl="1"/>
            <a:r>
              <a:rPr lang="en-US" sz="1600" b="1" dirty="0" smtClean="0"/>
              <a:t>CMS AN-2012/060</a:t>
            </a:r>
            <a:r>
              <a:rPr lang="en-US" sz="1600" dirty="0" smtClean="0"/>
              <a:t> </a:t>
            </a:r>
          </a:p>
          <a:p>
            <a:pPr lvl="1"/>
            <a:r>
              <a:rPr lang="en-US" sz="1400" dirty="0" smtClean="0"/>
              <a:t>+ additional likelihood that was dropped </a:t>
            </a:r>
          </a:p>
          <a:p>
            <a:r>
              <a:rPr lang="en-US" sz="1800" dirty="0" smtClean="0"/>
              <a:t>Paper talk last Thursday: </a:t>
            </a:r>
          </a:p>
          <a:p>
            <a:pPr>
              <a:buNone/>
            </a:pPr>
            <a:r>
              <a:rPr lang="en-US" sz="1800" dirty="0" smtClean="0"/>
              <a:t>	</a:t>
            </a:r>
            <a:r>
              <a:rPr lang="en-US" sz="1800" dirty="0" smtClean="0">
                <a:hlinkClick r:id="rId2"/>
              </a:rPr>
              <a:t>https://indico.cern.ch/conferenceDisplay.py?confId=201278</a:t>
            </a:r>
            <a:endParaRPr lang="en-US" sz="1800" dirty="0" smtClean="0"/>
          </a:p>
          <a:p>
            <a:r>
              <a:rPr lang="en-US" sz="1800" b="1" dirty="0" smtClean="0">
                <a:solidFill>
                  <a:srgbClr val="10CF9B"/>
                </a:solidFill>
              </a:rPr>
              <a:t>4σ</a:t>
            </a:r>
            <a:r>
              <a:rPr lang="en-US" sz="1800" dirty="0" smtClean="0"/>
              <a:t> observed (</a:t>
            </a:r>
            <a:r>
              <a:rPr lang="en-US" sz="1800" b="1" dirty="0" smtClean="0"/>
              <a:t>3.6σ</a:t>
            </a:r>
            <a:r>
              <a:rPr lang="en-US" sz="1800" dirty="0" smtClean="0"/>
              <a:t> expected), cross-section, |</a:t>
            </a:r>
            <a:r>
              <a:rPr lang="en-US" sz="1800" dirty="0" err="1" smtClean="0"/>
              <a:t>V</a:t>
            </a:r>
            <a:r>
              <a:rPr lang="en-US" sz="1800" baseline="-25000" dirty="0" err="1" smtClean="0"/>
              <a:t>tb</a:t>
            </a:r>
            <a:r>
              <a:rPr lang="en-US" sz="1800" dirty="0" smtClean="0"/>
              <a:t>| also measured</a:t>
            </a:r>
          </a:p>
          <a:p>
            <a:r>
              <a:rPr lang="en-US" sz="1800" dirty="0" smtClean="0"/>
              <a:t>Status in CADI: </a:t>
            </a:r>
            <a:r>
              <a:rPr lang="en-US" sz="1800" u="sng" dirty="0" smtClean="0"/>
              <a:t>Ready for CWR</a:t>
            </a:r>
          </a:p>
          <a:p>
            <a:pPr>
              <a:buNone/>
            </a:pPr>
            <a:endParaRPr lang="en-US" sz="1800" dirty="0" smtClean="0"/>
          </a:p>
          <a:p>
            <a:pPr>
              <a:buNone/>
            </a:pPr>
            <a:endParaRPr lang="en-US" sz="1800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Rebeca Gonzalez Suarez 08/01/12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Picture 6" descr="VUB_logo_compac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2268688" cy="7183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19929446">
            <a:off x="6642140" y="5548666"/>
            <a:ext cx="1653789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Coming soon!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2012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44500"/>
            <a:ext cx="8229600" cy="4727262"/>
          </a:xfrm>
        </p:spPr>
        <p:txBody>
          <a:bodyPr>
            <a:normAutofit/>
          </a:bodyPr>
          <a:lstStyle/>
          <a:p>
            <a:r>
              <a:rPr lang="en-US" sz="1800" dirty="0" smtClean="0"/>
              <a:t>Since the last couple of weeks I’ve been </a:t>
            </a:r>
            <a:r>
              <a:rPr lang="en-US" sz="1800" b="1" dirty="0" smtClean="0">
                <a:solidFill>
                  <a:schemeClr val="accent3"/>
                </a:solidFill>
              </a:rPr>
              <a:t>checking the 8 TeV data and adapting the tW code</a:t>
            </a:r>
            <a:r>
              <a:rPr lang="en-US" sz="1800" dirty="0" smtClean="0"/>
              <a:t> to the new selections</a:t>
            </a:r>
          </a:p>
          <a:p>
            <a:r>
              <a:rPr lang="en-US" sz="1800" dirty="0" smtClean="0"/>
              <a:t>The </a:t>
            </a:r>
            <a:r>
              <a:rPr lang="en-US" sz="1800" b="1" dirty="0" smtClean="0"/>
              <a:t>validation of all the objects</a:t>
            </a:r>
            <a:r>
              <a:rPr lang="en-US" sz="1800" dirty="0" smtClean="0"/>
              <a:t> that the analysis uses: electrons, muons, jets (b-tagging), and Missing E</a:t>
            </a:r>
            <a:r>
              <a:rPr lang="en-US" sz="1800" baseline="-25000" dirty="0" smtClean="0"/>
              <a:t>T</a:t>
            </a:r>
            <a:r>
              <a:rPr lang="en-US" sz="1800" dirty="0" smtClean="0"/>
              <a:t>, </a:t>
            </a:r>
            <a:r>
              <a:rPr lang="en-US" sz="1800" b="1" dirty="0" smtClean="0"/>
              <a:t>at 8TeV </a:t>
            </a:r>
            <a:r>
              <a:rPr lang="en-US" sz="1800" dirty="0" smtClean="0"/>
              <a:t>will be the </a:t>
            </a:r>
            <a:r>
              <a:rPr lang="en-US" sz="1800" b="1" dirty="0" smtClean="0">
                <a:solidFill>
                  <a:schemeClr val="accent1"/>
                </a:solidFill>
              </a:rPr>
              <a:t>project</a:t>
            </a:r>
            <a:r>
              <a:rPr lang="en-US" sz="1800" dirty="0" smtClean="0"/>
              <a:t> of my </a:t>
            </a:r>
            <a:r>
              <a:rPr lang="en-US" sz="1800" b="1" dirty="0" smtClean="0">
                <a:solidFill>
                  <a:schemeClr val="accent1"/>
                </a:solidFill>
              </a:rPr>
              <a:t>summer student </a:t>
            </a:r>
            <a:r>
              <a:rPr lang="en-US" sz="1800" dirty="0" smtClean="0"/>
              <a:t>(Isis Van </a:t>
            </a:r>
            <a:r>
              <a:rPr lang="en-US" sz="1800" dirty="0" err="1" smtClean="0"/>
              <a:t>Parijs</a:t>
            </a:r>
            <a:r>
              <a:rPr lang="en-US" sz="1800" dirty="0" smtClean="0"/>
              <a:t>)</a:t>
            </a:r>
          </a:p>
          <a:p>
            <a:r>
              <a:rPr lang="en-US" sz="1800" dirty="0" smtClean="0"/>
              <a:t>To be presented in Brussels as a </a:t>
            </a:r>
            <a:r>
              <a:rPr lang="en-US" sz="1800" b="1" dirty="0" smtClean="0">
                <a:solidFill>
                  <a:srgbClr val="4F81BD"/>
                </a:solidFill>
              </a:rPr>
              <a:t>bachelor thesis</a:t>
            </a:r>
            <a:r>
              <a:rPr lang="en-US" sz="1800" dirty="0" smtClean="0"/>
              <a:t> as well</a:t>
            </a:r>
          </a:p>
          <a:p>
            <a:endParaRPr lang="en-US" sz="1800" dirty="0" smtClean="0"/>
          </a:p>
          <a:p>
            <a:r>
              <a:rPr lang="en-US" sz="1800" dirty="0" smtClean="0"/>
              <a:t>Plans on </a:t>
            </a:r>
            <a:r>
              <a:rPr lang="en-US" sz="1800" b="1" dirty="0" smtClean="0"/>
              <a:t>re-running the analysis at 8 TeV </a:t>
            </a:r>
          </a:p>
          <a:p>
            <a:pPr lvl="1"/>
            <a:r>
              <a:rPr lang="en-US" sz="1800" dirty="0" smtClean="0"/>
              <a:t>reach </a:t>
            </a:r>
            <a:r>
              <a:rPr lang="en-US" sz="1800" b="1" dirty="0" smtClean="0"/>
              <a:t>5σ</a:t>
            </a:r>
            <a:r>
              <a:rPr lang="en-US" sz="1800" dirty="0" smtClean="0"/>
              <a:t> </a:t>
            </a:r>
          </a:p>
          <a:p>
            <a:pPr lvl="1"/>
            <a:r>
              <a:rPr lang="en-US" sz="1800" dirty="0" smtClean="0"/>
              <a:t>study the use of loose jets as discriminant against tW</a:t>
            </a:r>
          </a:p>
          <a:p>
            <a:pPr lvl="1"/>
            <a:r>
              <a:rPr lang="en-US" sz="1800" dirty="0" smtClean="0"/>
              <a:t>Maybe </a:t>
            </a:r>
            <a:r>
              <a:rPr lang="en-US" sz="1800" b="1" dirty="0" smtClean="0"/>
              <a:t>extend the analysis </a:t>
            </a:r>
            <a:r>
              <a:rPr lang="en-US" sz="1800" dirty="0" smtClean="0"/>
              <a:t>to broader goals: BSM or precision measurements</a:t>
            </a:r>
          </a:p>
          <a:p>
            <a:pPr lvl="1">
              <a:buNone/>
            </a:pPr>
            <a:endParaRPr lang="en-US" sz="1800" dirty="0" smtClean="0"/>
          </a:p>
          <a:p>
            <a:r>
              <a:rPr lang="en-US" sz="1800" dirty="0" smtClean="0"/>
              <a:t>One thesis will come from the paper results in the Fall (Will Patrick Martin from Brunel) and another one will come from the 7 and 8TeV tW analysis (Daniel Noonan, Kansas); a third one is envisioned for 8 TeV only (Duncan </a:t>
            </a:r>
            <a:r>
              <a:rPr lang="en-US" sz="1800" dirty="0" err="1" smtClean="0"/>
              <a:t>Leggart</a:t>
            </a:r>
            <a:r>
              <a:rPr lang="en-US" sz="1800" dirty="0" smtClean="0"/>
              <a:t>, Brunel)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08/01/12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5" descr="VUB_logo_compac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2268688" cy="718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b="1" dirty="0" smtClean="0">
                <a:solidFill>
                  <a:srgbClr val="0F6FC6"/>
                </a:solidFill>
              </a:rPr>
              <a:t>Contact person for the local reconstruction of the strips</a:t>
            </a:r>
          </a:p>
          <a:p>
            <a:r>
              <a:rPr lang="en-US" sz="2000" dirty="0" smtClean="0"/>
              <a:t>Several </a:t>
            </a:r>
            <a:r>
              <a:rPr lang="en-US" sz="2000" b="1" dirty="0" smtClean="0"/>
              <a:t>developments of the code</a:t>
            </a:r>
            <a:r>
              <a:rPr lang="en-US" sz="2000" dirty="0" smtClean="0"/>
              <a:t>:</a:t>
            </a:r>
          </a:p>
          <a:p>
            <a:pPr lvl="1"/>
            <a:r>
              <a:rPr lang="en-US" sz="1800" dirty="0" smtClean="0"/>
              <a:t>Automatic Peak-Deconvolution mode switch (before it was made “by hand”)</a:t>
            </a:r>
          </a:p>
          <a:p>
            <a:pPr lvl="1"/>
            <a:r>
              <a:rPr lang="en-US" sz="1800" dirty="0" smtClean="0"/>
              <a:t>Removed possible occurrence of a mixed mode</a:t>
            </a:r>
          </a:p>
          <a:p>
            <a:pPr lvl="1"/>
            <a:r>
              <a:rPr lang="en-US" sz="1800" dirty="0" err="1" smtClean="0"/>
              <a:t>Det</a:t>
            </a:r>
            <a:r>
              <a:rPr lang="en-US" sz="1800" dirty="0" smtClean="0"/>
              <a:t> Id information removal from the strip clusters</a:t>
            </a:r>
          </a:p>
          <a:p>
            <a:pPr lvl="1"/>
            <a:r>
              <a:rPr lang="en-US" sz="1800" dirty="0" smtClean="0"/>
              <a:t>Reading information of FED errors from DQM files</a:t>
            </a:r>
          </a:p>
          <a:p>
            <a:pPr lvl="1">
              <a:buNone/>
            </a:pPr>
            <a:endParaRPr lang="en-US" sz="2000" dirty="0" smtClean="0"/>
          </a:p>
          <a:p>
            <a:r>
              <a:rPr lang="en-US" sz="2000" dirty="0" smtClean="0"/>
              <a:t>I maintain a shift quota of &gt; 20 points/year (this year for example, 31)</a:t>
            </a:r>
          </a:p>
          <a:p>
            <a:pPr lvl="1"/>
            <a:r>
              <a:rPr lang="en-US" sz="1800" b="1" dirty="0" smtClean="0"/>
              <a:t>DT offline (2008)</a:t>
            </a:r>
          </a:p>
          <a:p>
            <a:pPr lvl="1"/>
            <a:r>
              <a:rPr lang="en-US" sz="1800" b="1" dirty="0" smtClean="0"/>
              <a:t>DT online (2008/2009)</a:t>
            </a:r>
          </a:p>
          <a:p>
            <a:pPr lvl="1"/>
            <a:r>
              <a:rPr lang="en-US" sz="1800" b="1" dirty="0" smtClean="0"/>
              <a:t>DT on call (2009/2010)</a:t>
            </a:r>
          </a:p>
          <a:p>
            <a:pPr lvl="1"/>
            <a:r>
              <a:rPr lang="en-US" sz="1800" b="1" dirty="0" smtClean="0"/>
              <a:t>Central DCS (2010/2011/2012)</a:t>
            </a:r>
          </a:p>
          <a:p>
            <a:pPr lvl="1"/>
            <a:r>
              <a:rPr lang="en-US" sz="18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Shift Leader (2012)</a:t>
            </a:r>
          </a:p>
          <a:p>
            <a:pPr lvl="1"/>
            <a:endParaRPr lang="en-US" sz="20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08/01/12</a:t>
            </a:r>
            <a:endParaRPr lang="en-US"/>
          </a:p>
        </p:txBody>
      </p:sp>
      <p:pic>
        <p:nvPicPr>
          <p:cNvPr id="8" name="Picture 7" descr="VUB_logo_compac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2268688" cy="718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4485244"/>
            <a:ext cx="2459055" cy="18442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work and shifts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06" y="3275375"/>
            <a:ext cx="5607674" cy="26058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September 1</a:t>
            </a:r>
            <a:r>
              <a:rPr lang="en-US" baseline="30000" dirty="0" smtClean="0"/>
              <a:t>st</a:t>
            </a:r>
            <a:r>
              <a:rPr lang="en-US" dirty="0" smtClean="0"/>
              <a:t> 2006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82835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Start of </a:t>
            </a:r>
            <a:r>
              <a:rPr lang="en-US" sz="2000" b="1" dirty="0" smtClean="0"/>
              <a:t>“FPI” </a:t>
            </a:r>
            <a:r>
              <a:rPr lang="en-US" sz="2000" b="1" dirty="0" smtClean="0">
                <a:solidFill>
                  <a:schemeClr val="accent1"/>
                </a:solidFill>
              </a:rPr>
              <a:t>PhD grant </a:t>
            </a:r>
            <a:r>
              <a:rPr lang="en-US" sz="2000" dirty="0" smtClean="0"/>
              <a:t>with University of Oviedo-IFCA, </a:t>
            </a:r>
            <a:r>
              <a:rPr lang="en-US" sz="2000" b="1" dirty="0" smtClean="0"/>
              <a:t>joined CMS</a:t>
            </a:r>
          </a:p>
          <a:p>
            <a:r>
              <a:rPr lang="en-US" sz="2000" dirty="0" smtClean="0"/>
              <a:t>Before that date:</a:t>
            </a:r>
          </a:p>
          <a:p>
            <a:pPr lvl="1"/>
            <a:r>
              <a:rPr lang="en-US" sz="2000" dirty="0" smtClean="0"/>
              <a:t>Obtained </a:t>
            </a:r>
            <a:r>
              <a:rPr lang="en-US" sz="2000" b="1" dirty="0" smtClean="0"/>
              <a:t>Physics degree </a:t>
            </a:r>
            <a:r>
              <a:rPr lang="en-US" sz="2000" dirty="0" smtClean="0"/>
              <a:t>in June 2005 (Universidad de Oviedo)</a:t>
            </a:r>
          </a:p>
          <a:p>
            <a:pPr lvl="1"/>
            <a:r>
              <a:rPr lang="en-US" sz="2000" dirty="0" smtClean="0"/>
              <a:t>Joined the HEP Oviedo group right after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457200" y="5911948"/>
            <a:ext cx="807775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The CMS Collaboration 2007 J. Phys. G: </a:t>
            </a:r>
            <a:r>
              <a:rPr lang="en-US" sz="1400" dirty="0" err="1" smtClean="0"/>
              <a:t>Nucl</a:t>
            </a:r>
            <a:r>
              <a:rPr lang="en-US" sz="1400" dirty="0" smtClean="0"/>
              <a:t>. Part. Phys. 34 995 doi:10.1088/0954-3899/34/6/S01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5920511" y="3153999"/>
            <a:ext cx="2884217" cy="25853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starting point of my PhD studies was the Higgs to WW section of the TDR 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Right after the TDR was done, </a:t>
            </a:r>
            <a:r>
              <a:rPr lang="en-US" b="1" dirty="0" smtClean="0">
                <a:solidFill>
                  <a:srgbClr val="4F81BD"/>
                </a:solidFill>
              </a:rPr>
              <a:t>I took over the Higgs to WW with two muons and two neutrinos in the final state</a:t>
            </a:r>
            <a:endParaRPr lang="en-US" b="1" dirty="0">
              <a:solidFill>
                <a:srgbClr val="4F81BD"/>
              </a:solidFill>
            </a:endParaRPr>
          </a:p>
        </p:txBody>
      </p:sp>
      <p:pic>
        <p:nvPicPr>
          <p:cNvPr id="7" name="Picture 6" descr="universidad-de-Oviedo-log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71840" cy="868846"/>
          </a:xfrm>
          <a:prstGeom prst="rect">
            <a:avLst/>
          </a:prstGeom>
        </p:spPr>
      </p:pic>
      <p:pic>
        <p:nvPicPr>
          <p:cNvPr id="8" name="Picture 7" descr="IFCAlogo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578" y="0"/>
            <a:ext cx="2074422" cy="868846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08/01/12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 activities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Member of different analysis review committees (ARC) since Summer 2011</a:t>
            </a:r>
          </a:p>
          <a:p>
            <a:r>
              <a:rPr lang="en-US" sz="1800" dirty="0" smtClean="0"/>
              <a:t>SUSY analysis: </a:t>
            </a:r>
            <a:r>
              <a:rPr lang="en-US" sz="1800" dirty="0" err="1" smtClean="0"/>
              <a:t>multileptons</a:t>
            </a:r>
            <a:r>
              <a:rPr lang="en-US" sz="1800" dirty="0" smtClean="0"/>
              <a:t> + MET</a:t>
            </a:r>
          </a:p>
          <a:p>
            <a:pPr lvl="1"/>
            <a:r>
              <a:rPr lang="en-US" sz="1800" b="1" dirty="0" smtClean="0">
                <a:solidFill>
                  <a:schemeClr val="accent4"/>
                </a:solidFill>
              </a:rPr>
              <a:t>SUS-11-019</a:t>
            </a:r>
            <a:r>
              <a:rPr lang="en-US" sz="1800" dirty="0" smtClean="0">
                <a:solidFill>
                  <a:schemeClr val="accent4"/>
                </a:solidFill>
              </a:rPr>
              <a:t>: </a:t>
            </a:r>
            <a:r>
              <a:rPr lang="en-US" sz="1800" dirty="0" smtClean="0"/>
              <a:t>“Search for Physics Beyond the Standard Model in Z + MET + Jets events at the LHC” </a:t>
            </a:r>
          </a:p>
          <a:p>
            <a:pPr lvl="1"/>
            <a:r>
              <a:rPr lang="en-US" sz="1800" b="1" dirty="0" smtClean="0">
                <a:solidFill>
                  <a:srgbClr val="999966"/>
                </a:solidFill>
              </a:rPr>
              <a:t>SUS-11-021: </a:t>
            </a:r>
            <a:r>
              <a:rPr lang="en-US" sz="1800" dirty="0" smtClean="0"/>
              <a:t>“Search for physics beyond the standard model in events with a Z boson, jets and missing transverse energy”</a:t>
            </a:r>
          </a:p>
          <a:p>
            <a:pPr lvl="1">
              <a:buNone/>
            </a:pPr>
            <a:r>
              <a:rPr lang="en-US" sz="1800" b="1" dirty="0" smtClean="0"/>
              <a:t>	</a:t>
            </a:r>
            <a:r>
              <a:rPr lang="en-US" sz="1400" dirty="0" smtClean="0">
                <a:latin typeface="Book Antiqua"/>
                <a:cs typeface="Book Antiqua"/>
              </a:rPr>
              <a:t>Search for physics beyond the standard model in events with a Z boson, jets, and missing transverse energy in pp collisions at </a:t>
            </a:r>
            <a:r>
              <a:rPr lang="en-US" sz="1400" dirty="0" err="1" smtClean="0">
                <a:latin typeface="Book Antiqua"/>
                <a:cs typeface="Book Antiqua"/>
              </a:rPr>
              <a:t>sqrt(s</a:t>
            </a:r>
            <a:r>
              <a:rPr lang="en-US" sz="1400" dirty="0" smtClean="0">
                <a:latin typeface="Book Antiqua"/>
                <a:cs typeface="Book Antiqua"/>
              </a:rPr>
              <a:t>)= 7 TeV, CMS Collaboration (</a:t>
            </a:r>
            <a:r>
              <a:rPr lang="en-US" sz="1400" dirty="0" err="1" smtClean="0">
                <a:latin typeface="Book Antiqua"/>
                <a:cs typeface="Book Antiqua"/>
              </a:rPr>
              <a:t>Serguei</a:t>
            </a:r>
            <a:r>
              <a:rPr lang="en-US" sz="1400" dirty="0" smtClean="0">
                <a:latin typeface="Book Antiqua"/>
                <a:cs typeface="Book Antiqua"/>
              </a:rPr>
              <a:t> </a:t>
            </a:r>
            <a:r>
              <a:rPr lang="en-US" sz="1400" dirty="0" err="1" smtClean="0">
                <a:latin typeface="Book Antiqua"/>
                <a:cs typeface="Book Antiqua"/>
              </a:rPr>
              <a:t>Chatrchyan</a:t>
            </a:r>
            <a:r>
              <a:rPr lang="en-US" sz="1400" dirty="0" smtClean="0">
                <a:latin typeface="Book Antiqua"/>
                <a:cs typeface="Book Antiqua"/>
              </a:rPr>
              <a:t> et al.), Submitted to Physics Letters B, arXiv:1204.3774</a:t>
            </a:r>
            <a:endParaRPr lang="en-US" sz="1200" dirty="0" smtClean="0">
              <a:latin typeface="Book Antiqua"/>
              <a:cs typeface="Book Antiqua"/>
            </a:endParaRPr>
          </a:p>
          <a:p>
            <a:pPr lvl="1">
              <a:buNone/>
            </a:pPr>
            <a:endParaRPr lang="en-US" sz="1800" b="1" dirty="0" smtClean="0">
              <a:latin typeface="Book Antiqua"/>
              <a:cs typeface="Book Antiqua"/>
            </a:endParaRPr>
          </a:p>
          <a:p>
            <a:pPr lvl="1"/>
            <a:r>
              <a:rPr lang="en-US" sz="1800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SUS-12-006 (CWR)</a:t>
            </a:r>
            <a:r>
              <a:rPr lang="en-US" sz="1800" b="1" dirty="0" smtClean="0">
                <a:solidFill>
                  <a:srgbClr val="75367A"/>
                </a:solidFill>
              </a:rPr>
              <a:t>: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EWKino</a:t>
            </a:r>
            <a:r>
              <a:rPr lang="en-US" sz="1800" b="1" dirty="0" smtClean="0"/>
              <a:t> paper “</a:t>
            </a:r>
            <a:r>
              <a:rPr lang="en-US" sz="1800" dirty="0" smtClean="0"/>
              <a:t>Search for electroweak production of </a:t>
            </a:r>
            <a:r>
              <a:rPr lang="en-US" sz="1800" dirty="0" err="1" smtClean="0"/>
              <a:t>charginos</a:t>
            </a:r>
            <a:r>
              <a:rPr lang="en-US" sz="1800" dirty="0" smtClean="0"/>
              <a:t> and </a:t>
            </a:r>
            <a:r>
              <a:rPr lang="en-US" sz="1800" dirty="0" err="1" smtClean="0"/>
              <a:t>neutralinos</a:t>
            </a:r>
            <a:r>
              <a:rPr lang="en-US" sz="1800" dirty="0" smtClean="0"/>
              <a:t> using leptonic final states in pp collisions at √</a:t>
            </a:r>
            <a:r>
              <a:rPr lang="en-US" sz="1800" dirty="0" err="1" smtClean="0"/>
              <a:t>s</a:t>
            </a:r>
            <a:r>
              <a:rPr lang="en-US" sz="1800" dirty="0" smtClean="0"/>
              <a:t> = 7 TeV” (6 supporting notes)</a:t>
            </a:r>
          </a:p>
          <a:p>
            <a:pPr lvl="1"/>
            <a:r>
              <a:rPr lang="en-US" sz="1800" i="1" dirty="0" smtClean="0"/>
              <a:t>SUS-12-007 (merged with SUS-12-006): WZ, ZZ + MET</a:t>
            </a:r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08/01/12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 descr="VUB_logo_compac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2268688" cy="718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iversidad-de-Oviedo-log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71840" cy="868846"/>
          </a:xfrm>
          <a:prstGeom prst="rect">
            <a:avLst/>
          </a:prstGeom>
        </p:spPr>
      </p:pic>
      <p:pic>
        <p:nvPicPr>
          <p:cNvPr id="7" name="Picture 6" descr="IFCAlogo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491" y="0"/>
            <a:ext cx="2074422" cy="868846"/>
          </a:xfrm>
          <a:prstGeom prst="rect">
            <a:avLst/>
          </a:prstGeom>
        </p:spPr>
      </p:pic>
      <p:pic>
        <p:nvPicPr>
          <p:cNvPr id="8" name="Picture 7" descr="VUB_logo_compact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312" y="0"/>
            <a:ext cx="2268688" cy="718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8350"/>
            <a:ext cx="8229600" cy="1143000"/>
          </a:xfrm>
        </p:spPr>
        <p:txBody>
          <a:bodyPr/>
          <a:lstStyle/>
          <a:p>
            <a:r>
              <a:rPr lang="en-US" dirty="0" smtClean="0"/>
              <a:t>Conferences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98366"/>
            <a:ext cx="8421758" cy="4655053"/>
          </a:xfrm>
        </p:spPr>
        <p:txBody>
          <a:bodyPr>
            <a:normAutofit/>
          </a:bodyPr>
          <a:lstStyle/>
          <a:p>
            <a:r>
              <a:rPr lang="en-US" sz="1800" b="1" dirty="0" smtClean="0"/>
              <a:t>Poster</a:t>
            </a:r>
            <a:r>
              <a:rPr lang="en-US" sz="1800" dirty="0" smtClean="0"/>
              <a:t> about Muon alignment sent to </a:t>
            </a:r>
            <a:r>
              <a:rPr lang="en-US" sz="1800" b="1" dirty="0" smtClean="0"/>
              <a:t>CHEP07</a:t>
            </a:r>
            <a:r>
              <a:rPr lang="en-US" sz="1800" dirty="0" smtClean="0"/>
              <a:t> (Victoria, Canada)</a:t>
            </a:r>
          </a:p>
          <a:p>
            <a:r>
              <a:rPr lang="en-US" sz="1800" dirty="0" smtClean="0"/>
              <a:t>Presented a </a:t>
            </a:r>
            <a:r>
              <a:rPr lang="en-US" sz="1800" b="1" dirty="0" smtClean="0"/>
              <a:t>poster</a:t>
            </a:r>
            <a:r>
              <a:rPr lang="en-US" sz="1800" dirty="0" smtClean="0"/>
              <a:t>, </a:t>
            </a:r>
            <a:r>
              <a:rPr lang="en-US" sz="1800" b="1" dirty="0" smtClean="0">
                <a:solidFill>
                  <a:srgbClr val="C96D07"/>
                </a:solidFill>
              </a:rPr>
              <a:t>ICHEP08</a:t>
            </a:r>
            <a:r>
              <a:rPr lang="en-US" sz="1800" dirty="0" smtClean="0"/>
              <a:t> (Philadelphia, United States): "Discovery Potential for the SM Higgs Boson in the H to WW to 2l2 channel at LHC”</a:t>
            </a:r>
          </a:p>
          <a:p>
            <a:r>
              <a:rPr lang="en-US" sz="1800" b="1" dirty="0" smtClean="0"/>
              <a:t>Talk </a:t>
            </a:r>
            <a:r>
              <a:rPr lang="en-US" sz="1800" dirty="0" smtClean="0"/>
              <a:t>on behalf of </a:t>
            </a:r>
            <a:r>
              <a:rPr lang="en-US" sz="1800" b="1" dirty="0" smtClean="0"/>
              <a:t>ATLAS and CMS</a:t>
            </a:r>
            <a:r>
              <a:rPr lang="en-US" sz="1800" dirty="0" smtClean="0"/>
              <a:t>, </a:t>
            </a:r>
            <a:r>
              <a:rPr lang="en-US" sz="1800" b="1" dirty="0" smtClean="0"/>
              <a:t>PASCOS 2009 </a:t>
            </a:r>
            <a:r>
              <a:rPr lang="en-US" sz="1800" dirty="0" smtClean="0"/>
              <a:t>(Hamburg, Germany): "EW symmetry breaking at the LHC”</a:t>
            </a:r>
          </a:p>
          <a:p>
            <a:r>
              <a:rPr lang="en-US" sz="1800" b="1" dirty="0" smtClean="0">
                <a:solidFill>
                  <a:srgbClr val="666699"/>
                </a:solidFill>
              </a:rPr>
              <a:t>Plenary talk </a:t>
            </a:r>
            <a:r>
              <a:rPr lang="en-US" sz="1800" dirty="0" smtClean="0"/>
              <a:t>on behalf of </a:t>
            </a:r>
            <a:r>
              <a:rPr lang="en-US" sz="1800" b="1" dirty="0" smtClean="0"/>
              <a:t>ATLAS and CMS</a:t>
            </a:r>
            <a:r>
              <a:rPr lang="en-US" sz="1800" dirty="0" smtClean="0"/>
              <a:t>, </a:t>
            </a:r>
            <a:r>
              <a:rPr lang="en-US" sz="1800" b="1" dirty="0" smtClean="0"/>
              <a:t>BEACH 2010</a:t>
            </a:r>
            <a:r>
              <a:rPr lang="en-US" sz="1800" dirty="0" smtClean="0"/>
              <a:t> (Perugia, Italy): "Higgs Search Prospects at the LHC”</a:t>
            </a:r>
          </a:p>
          <a:p>
            <a:pPr>
              <a:buNone/>
            </a:pPr>
            <a:r>
              <a:rPr lang="en-US" sz="1800" dirty="0" smtClean="0"/>
              <a:t>	+ </a:t>
            </a:r>
            <a:r>
              <a:rPr lang="en-US" sz="1800" b="1" dirty="0" smtClean="0"/>
              <a:t>Chair of the session</a:t>
            </a:r>
            <a:r>
              <a:rPr lang="en-US" sz="1800" dirty="0" smtClean="0"/>
              <a:t> "Heavy Flavor Decays and Properties - I"</a:t>
            </a:r>
          </a:p>
          <a:p>
            <a:r>
              <a:rPr lang="en-US" sz="1800" b="1" dirty="0" smtClean="0">
                <a:solidFill>
                  <a:srgbClr val="666699"/>
                </a:solidFill>
              </a:rPr>
              <a:t>Invited Plenary talk</a:t>
            </a:r>
            <a:r>
              <a:rPr lang="en-US" sz="1800" dirty="0" smtClean="0"/>
              <a:t>, </a:t>
            </a:r>
            <a:r>
              <a:rPr lang="en-US" sz="1800" b="1" dirty="0" smtClean="0"/>
              <a:t>II CPAN days </a:t>
            </a:r>
            <a:r>
              <a:rPr lang="en-US" sz="1800" dirty="0" smtClean="0"/>
              <a:t>(Valencia, Spain): "Higgs and SUSY searches in CMS”</a:t>
            </a:r>
          </a:p>
          <a:p>
            <a:r>
              <a:rPr lang="en-US" sz="1800" b="1" dirty="0" smtClean="0"/>
              <a:t>Chair of the poster session </a:t>
            </a:r>
            <a:r>
              <a:rPr lang="en-US" sz="1800" dirty="0" smtClean="0"/>
              <a:t>of the CMS Physics week in Brussels, 2011</a:t>
            </a:r>
          </a:p>
          <a:p>
            <a:r>
              <a:rPr lang="en-US" sz="1800" b="1" dirty="0" smtClean="0">
                <a:solidFill>
                  <a:srgbClr val="666699"/>
                </a:solidFill>
              </a:rPr>
              <a:t>Plenary Talk </a:t>
            </a:r>
            <a:r>
              <a:rPr lang="en-US" sz="1800" dirty="0" smtClean="0"/>
              <a:t>on behalf of </a:t>
            </a:r>
            <a:r>
              <a:rPr lang="en-US" sz="1800" b="1" dirty="0" smtClean="0"/>
              <a:t>ATLAS and CMS</a:t>
            </a:r>
            <a:r>
              <a:rPr lang="en-US" sz="1800" dirty="0" smtClean="0"/>
              <a:t>, </a:t>
            </a:r>
            <a:r>
              <a:rPr lang="en-US" sz="1800" b="1" dirty="0" err="1" smtClean="0">
                <a:solidFill>
                  <a:srgbClr val="0F6FC6"/>
                </a:solidFill>
              </a:rPr>
              <a:t>Moriond</a:t>
            </a:r>
            <a:r>
              <a:rPr lang="en-US" sz="1800" b="1" dirty="0" smtClean="0">
                <a:solidFill>
                  <a:srgbClr val="0F6FC6"/>
                </a:solidFill>
              </a:rPr>
              <a:t> 2012 </a:t>
            </a:r>
            <a:r>
              <a:rPr lang="en-US" sz="1800" dirty="0" smtClean="0"/>
              <a:t>(La </a:t>
            </a:r>
            <a:r>
              <a:rPr lang="en-US" sz="1800" dirty="0" err="1" smtClean="0"/>
              <a:t>Thuile</a:t>
            </a:r>
            <a:r>
              <a:rPr lang="en-US" sz="1800" dirty="0" smtClean="0"/>
              <a:t>, Italy): "Single Top Production at </a:t>
            </a:r>
            <a:r>
              <a:rPr lang="en-US" sz="1800" dirty="0" err="1" smtClean="0"/>
              <a:t>sqrt(s</a:t>
            </a:r>
            <a:r>
              <a:rPr lang="en-US" sz="1800" dirty="0" smtClean="0"/>
              <a:t>) = 7TeV”</a:t>
            </a:r>
          </a:p>
          <a:p>
            <a:r>
              <a:rPr lang="en-US" sz="1800" b="1" dirty="0" smtClean="0"/>
              <a:t>Invited talk</a:t>
            </a:r>
            <a:r>
              <a:rPr lang="en-US" sz="1800" dirty="0" smtClean="0"/>
              <a:t>, 4th generation and single-top Workshop 2012 (</a:t>
            </a:r>
            <a:r>
              <a:rPr lang="en-US" sz="1800" dirty="0" err="1" smtClean="0"/>
              <a:t>Leinsweiler</a:t>
            </a:r>
            <a:r>
              <a:rPr lang="en-US" sz="1800" dirty="0" smtClean="0"/>
              <a:t>, Germany): "tW production at CMS”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08/01/12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FCAlogo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491" y="0"/>
            <a:ext cx="2074422" cy="8688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5367"/>
            <a:ext cx="8229600" cy="1143000"/>
          </a:xfrm>
        </p:spPr>
        <p:txBody>
          <a:bodyPr/>
          <a:lstStyle/>
          <a:p>
            <a:r>
              <a:rPr lang="en-US" dirty="0" smtClean="0"/>
              <a:t>Outreach activities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23633"/>
            <a:ext cx="4457148" cy="4263148"/>
          </a:xfrm>
        </p:spPr>
        <p:txBody>
          <a:bodyPr>
            <a:noAutofit/>
          </a:bodyPr>
          <a:lstStyle/>
          <a:p>
            <a:r>
              <a:rPr lang="en-US" sz="1800" dirty="0" smtClean="0"/>
              <a:t>CERN guide </a:t>
            </a:r>
          </a:p>
          <a:p>
            <a:r>
              <a:rPr lang="en-US" sz="1800" dirty="0" smtClean="0"/>
              <a:t>CMS guide</a:t>
            </a:r>
          </a:p>
          <a:p>
            <a:r>
              <a:rPr lang="en-US" sz="1800" dirty="0" smtClean="0"/>
              <a:t>Meet high school students for Q &amp; A in March 2009 (</a:t>
            </a:r>
            <a:r>
              <a:rPr lang="en-US" sz="1800" dirty="0" err="1" smtClean="0"/>
              <a:t>Doña</a:t>
            </a:r>
            <a:r>
              <a:rPr lang="en-US" sz="1800" dirty="0" smtClean="0"/>
              <a:t> </a:t>
            </a:r>
            <a:r>
              <a:rPr lang="en-US" sz="1800" dirty="0" err="1" smtClean="0"/>
              <a:t>Jimena</a:t>
            </a:r>
            <a:r>
              <a:rPr lang="en-US" sz="1800" dirty="0" smtClean="0"/>
              <a:t> High school, </a:t>
            </a:r>
            <a:r>
              <a:rPr lang="en-US" sz="1800" dirty="0" err="1" smtClean="0"/>
              <a:t>Gijón</a:t>
            </a:r>
            <a:r>
              <a:rPr lang="en-US" sz="1800" dirty="0" smtClean="0"/>
              <a:t>, Spain)</a:t>
            </a:r>
          </a:p>
          <a:p>
            <a:r>
              <a:rPr lang="en-US" sz="1800" dirty="0" smtClean="0"/>
              <a:t>Workshop leader of the "Questions without answers at the LHC" session in the Expanding your horizons (EYH) conference in Geneva, 12th November 2011 coordinating a group of 9 female LHC physicist receiving 3 groups of 45 girls (also from CMS in my session: Claudia </a:t>
            </a:r>
            <a:r>
              <a:rPr lang="en-US" sz="1800" dirty="0" err="1" smtClean="0"/>
              <a:t>Wulz</a:t>
            </a:r>
            <a:r>
              <a:rPr lang="en-US" sz="1800" dirty="0" smtClean="0"/>
              <a:t>,  Bárbara </a:t>
            </a:r>
            <a:r>
              <a:rPr lang="en-US" sz="1800" dirty="0" err="1" smtClean="0"/>
              <a:t>Millán</a:t>
            </a:r>
            <a:r>
              <a:rPr lang="en-US" sz="1800" dirty="0" smtClean="0"/>
              <a:t> </a:t>
            </a:r>
            <a:r>
              <a:rPr lang="en-US" sz="1800" dirty="0" err="1" smtClean="0"/>
              <a:t>Mejías</a:t>
            </a:r>
            <a:r>
              <a:rPr lang="en-US" sz="1800" dirty="0" smtClean="0"/>
              <a:t>, </a:t>
            </a:r>
            <a:r>
              <a:rPr lang="en-US" sz="1800" dirty="0" err="1" smtClean="0"/>
              <a:t>María</a:t>
            </a:r>
            <a:r>
              <a:rPr lang="en-US" sz="1800" dirty="0" smtClean="0"/>
              <a:t> </a:t>
            </a:r>
            <a:r>
              <a:rPr lang="en-US" sz="1800" dirty="0" err="1" smtClean="0"/>
              <a:t>Cepeda</a:t>
            </a:r>
            <a:r>
              <a:rPr lang="en-US" sz="1800" dirty="0" smtClean="0"/>
              <a:t>) </a:t>
            </a:r>
            <a:r>
              <a:rPr lang="en-US" sz="1800" dirty="0" smtClean="0">
                <a:hlinkClick r:id="rId3"/>
              </a:rPr>
              <a:t>http://cms.web.cern.ch/news/cms-participates-expanding-your-horizons</a:t>
            </a:r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08/01/12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Picture 5" descr="universidad-de-Oviedo-log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71840" cy="868846"/>
          </a:xfrm>
          <a:prstGeom prst="rect">
            <a:avLst/>
          </a:prstGeom>
        </p:spPr>
      </p:pic>
      <p:pic>
        <p:nvPicPr>
          <p:cNvPr id="8" name="Picture 7" descr="VUB_logo_compact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5312" y="0"/>
            <a:ext cx="2268688" cy="718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8047" y="1698367"/>
            <a:ext cx="2300149" cy="17251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6896" y="4553609"/>
            <a:ext cx="2300149" cy="15334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5312" y="3104372"/>
            <a:ext cx="2115562" cy="15866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02581" y="1398555"/>
            <a:ext cx="3269205" cy="178687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3" name="Picture 12" descr="universidad-de-Oviedo-log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71840" cy="868846"/>
          </a:xfrm>
          <a:prstGeom prst="rect">
            <a:avLst/>
          </a:prstGeom>
        </p:spPr>
      </p:pic>
      <p:pic>
        <p:nvPicPr>
          <p:cNvPr id="14" name="Picture 13" descr="IFCAlogo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578" y="0"/>
            <a:ext cx="2074422" cy="868846"/>
          </a:xfrm>
          <a:prstGeom prst="rect">
            <a:avLst/>
          </a:prstGeom>
        </p:spPr>
      </p:pic>
      <p:pic>
        <p:nvPicPr>
          <p:cNvPr id="8" name="7 Imagen" descr="hww160_rphi_w.png"/>
          <p:cNvPicPr>
            <a:picLocks noChangeAspect="1"/>
          </p:cNvPicPr>
          <p:nvPr/>
        </p:nvPicPr>
        <p:blipFill>
          <a:blip r:embed="rId5" cstate="print"/>
          <a:srcRect t="6304"/>
          <a:stretch>
            <a:fillRect/>
          </a:stretch>
        </p:blipFill>
        <p:spPr>
          <a:xfrm>
            <a:off x="341376" y="1387971"/>
            <a:ext cx="3267784" cy="3434980"/>
          </a:xfrm>
          <a:prstGeom prst="rect">
            <a:avLst/>
          </a:prstGeom>
        </p:spPr>
      </p:pic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707904" y="3045933"/>
            <a:ext cx="5256584" cy="332784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s-ES" sz="1800" dirty="0" smtClean="0">
                <a:cs typeface="Times New Roman" pitchFamily="18" charset="0"/>
              </a:rPr>
              <a:t>H </a:t>
            </a:r>
            <a:r>
              <a:rPr lang="es-ES" sz="1800" dirty="0" smtClean="0">
                <a:ea typeface="Arial Unicode MS"/>
                <a:cs typeface="Times New Roman" pitchFamily="18" charset="0"/>
              </a:rPr>
              <a:t>→ WW* → 2l2</a:t>
            </a:r>
            <a:r>
              <a:rPr lang="el-GR" sz="1800" dirty="0" smtClean="0">
                <a:ea typeface="Arial Unicode MS"/>
                <a:cs typeface="Times New Roman" pitchFamily="18" charset="0"/>
              </a:rPr>
              <a:t>ν</a:t>
            </a:r>
            <a:r>
              <a:rPr lang="en-US" sz="1800" dirty="0" smtClean="0">
                <a:ea typeface="Arial Unicode MS"/>
                <a:cs typeface="Times New Roman" pitchFamily="18" charset="0"/>
              </a:rPr>
              <a:t>,</a:t>
            </a:r>
            <a:r>
              <a:rPr lang="es-ES" sz="1800" dirty="0" smtClean="0">
                <a:cs typeface="Arial" charset="0"/>
              </a:rPr>
              <a:t> </a:t>
            </a:r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discovery channel </a:t>
            </a:r>
            <a:r>
              <a:rPr lang="en-US" sz="1800" dirty="0" smtClean="0">
                <a:cs typeface="Arial" charset="0"/>
              </a:rPr>
              <a:t>for a SM Higgs boson in a wide mass  range in the LHC</a:t>
            </a:r>
          </a:p>
          <a:p>
            <a:pPr>
              <a:lnSpc>
                <a:spcPct val="90000"/>
              </a:lnSpc>
            </a:pPr>
            <a:r>
              <a:rPr lang="en-US" sz="1800" dirty="0" smtClean="0">
                <a:cs typeface="Arial" charset="0"/>
              </a:rPr>
              <a:t>Branching ratio close to 1 in</a:t>
            </a:r>
            <a:r>
              <a:rPr lang="en-US" sz="1800" dirty="0">
                <a:cs typeface="Arial" charset="0"/>
              </a:rPr>
              <a:t> </a:t>
            </a: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2m</a:t>
            </a:r>
            <a:r>
              <a:rPr lang="en-US" sz="1800" b="1" baseline="-250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W</a:t>
            </a: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&lt; </a:t>
            </a:r>
            <a:r>
              <a:rPr lang="en-US" sz="18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m</a:t>
            </a:r>
            <a:r>
              <a:rPr lang="en-US" sz="1800" b="1" baseline="-250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H</a:t>
            </a: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&lt; 2m</a:t>
            </a:r>
            <a:r>
              <a:rPr lang="en-US" sz="1800" b="1" baseline="-250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Z</a:t>
            </a:r>
            <a:r>
              <a:rPr lang="en-US" sz="1800" dirty="0" smtClean="0">
                <a:cs typeface="Arial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s-ES" sz="1800" dirty="0" smtClean="0">
                <a:cs typeface="Arial" charset="0"/>
              </a:rPr>
              <a:t>Clear </a:t>
            </a:r>
            <a:r>
              <a:rPr lang="es-ES" sz="18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experimental </a:t>
            </a:r>
            <a:r>
              <a:rPr lang="es-ES" sz="1800" b="1" dirty="0" err="1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signature</a:t>
            </a:r>
            <a:r>
              <a:rPr lang="es-ES" sz="1800" dirty="0" smtClean="0">
                <a:cs typeface="Arial" charset="0"/>
              </a:rPr>
              <a:t>:</a:t>
            </a:r>
          </a:p>
          <a:p>
            <a:pPr lvl="1">
              <a:lnSpc>
                <a:spcPct val="90000"/>
              </a:lnSpc>
            </a:pPr>
            <a:r>
              <a:rPr lang="es-ES" sz="1800" dirty="0" smtClean="0">
                <a:cs typeface="Arial" charset="0"/>
              </a:rPr>
              <a:t>2 </a:t>
            </a:r>
            <a:r>
              <a:rPr lang="es-ES" sz="1800" dirty="0" err="1" smtClean="0">
                <a:cs typeface="Arial" charset="0"/>
              </a:rPr>
              <a:t>high</a:t>
            </a:r>
            <a:r>
              <a:rPr lang="es-ES" sz="1800" dirty="0" smtClean="0">
                <a:cs typeface="Arial" charset="0"/>
              </a:rPr>
              <a:t> P</a:t>
            </a:r>
            <a:r>
              <a:rPr lang="es-ES" sz="1800" baseline="-25000" dirty="0" smtClean="0">
                <a:cs typeface="Arial" charset="0"/>
              </a:rPr>
              <a:t>T</a:t>
            </a:r>
            <a:r>
              <a:rPr lang="es-ES" sz="1800" dirty="0" smtClean="0">
                <a:cs typeface="Arial" charset="0"/>
              </a:rPr>
              <a:t> </a:t>
            </a:r>
            <a:r>
              <a:rPr lang="es-ES" sz="1800" dirty="0" err="1" smtClean="0">
                <a:cs typeface="Arial" charset="0"/>
              </a:rPr>
              <a:t>leptons</a:t>
            </a:r>
            <a:r>
              <a:rPr lang="es-ES" sz="1800" dirty="0" smtClean="0">
                <a:cs typeface="Arial" charset="0"/>
              </a:rPr>
              <a:t> </a:t>
            </a:r>
            <a:r>
              <a:rPr lang="es-ES" sz="1800" dirty="0" err="1" smtClean="0">
                <a:cs typeface="Arial" charset="0"/>
              </a:rPr>
              <a:t>with</a:t>
            </a:r>
            <a:r>
              <a:rPr lang="es-ES" sz="1800" dirty="0" smtClean="0">
                <a:cs typeface="Arial" charset="0"/>
              </a:rPr>
              <a:t> </a:t>
            </a:r>
            <a:r>
              <a:rPr lang="es-ES" sz="1800" dirty="0" err="1" smtClean="0">
                <a:cs typeface="Arial" charset="0"/>
              </a:rPr>
              <a:t>opposite</a:t>
            </a:r>
            <a:r>
              <a:rPr lang="es-ES" sz="1800" dirty="0" smtClean="0">
                <a:cs typeface="Arial" charset="0"/>
              </a:rPr>
              <a:t> </a:t>
            </a:r>
            <a:r>
              <a:rPr lang="es-ES" sz="1800" dirty="0" err="1" smtClean="0">
                <a:cs typeface="Arial" charset="0"/>
              </a:rPr>
              <a:t>charge</a:t>
            </a:r>
            <a:r>
              <a:rPr lang="es-ES" sz="1800" dirty="0" smtClean="0">
                <a:cs typeface="Arial" charset="0"/>
              </a:rPr>
              <a:t> and a </a:t>
            </a:r>
            <a:r>
              <a:rPr lang="en-AU" sz="1800" b="1" dirty="0" smtClean="0">
                <a:solidFill>
                  <a:schemeClr val="accent3"/>
                </a:solidFill>
              </a:rPr>
              <a:t>small transverse opening angle </a:t>
            </a:r>
            <a:r>
              <a:rPr lang="en-AU" sz="1800" dirty="0" smtClean="0"/>
              <a:t>(spin correlations)</a:t>
            </a:r>
          </a:p>
          <a:p>
            <a:pPr lvl="1">
              <a:lnSpc>
                <a:spcPct val="90000"/>
              </a:lnSpc>
              <a:buNone/>
            </a:pPr>
            <a:endParaRPr lang="en-AU" sz="1800" dirty="0" smtClean="0">
              <a:cs typeface="Arial" charset="0"/>
            </a:endParaRPr>
          </a:p>
          <a:p>
            <a:pPr lvl="1">
              <a:lnSpc>
                <a:spcPct val="90000"/>
              </a:lnSpc>
            </a:pPr>
            <a:endParaRPr lang="es-ES" sz="1800" dirty="0" smtClean="0">
              <a:cs typeface="Arial" charset="0"/>
            </a:endParaRPr>
          </a:p>
          <a:p>
            <a:pPr lvl="1">
              <a:lnSpc>
                <a:spcPct val="90000"/>
              </a:lnSpc>
            </a:pPr>
            <a:r>
              <a:rPr lang="es-ES" sz="1800" dirty="0" err="1" smtClean="0">
                <a:cs typeface="Arial" charset="0"/>
              </a:rPr>
              <a:t>Missing</a:t>
            </a:r>
            <a:r>
              <a:rPr lang="es-ES" sz="1800" dirty="0" smtClean="0">
                <a:cs typeface="Arial" charset="0"/>
              </a:rPr>
              <a:t> ET</a:t>
            </a:r>
          </a:p>
          <a:p>
            <a:pPr lvl="1"/>
            <a:r>
              <a:rPr lang="en-AU" sz="1800" dirty="0" smtClean="0"/>
              <a:t>No jets (gluon fusion)</a:t>
            </a:r>
            <a:endParaRPr lang="en-AU" sz="1800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>
                <a:cs typeface="Times New Roman" pitchFamily="18" charset="0"/>
              </a:rPr>
              <a:t>SM H </a:t>
            </a:r>
            <a:r>
              <a:rPr lang="es-ES" dirty="0" smtClean="0">
                <a:ea typeface="Arial Unicode MS"/>
                <a:cs typeface="Times New Roman" pitchFamily="18" charset="0"/>
              </a:rPr>
              <a:t>→ WW* → 2µ2</a:t>
            </a:r>
            <a:r>
              <a:rPr lang="el-GR" dirty="0" smtClean="0">
                <a:ea typeface="Arial Unicode MS"/>
                <a:cs typeface="Times New Roman" pitchFamily="18" charset="0"/>
              </a:rPr>
              <a:t>ν</a:t>
            </a:r>
            <a:endParaRPr lang="en-US" dirty="0">
              <a:cs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08/01/12</a:t>
            </a:r>
            <a:endParaRPr lang="en-US" dirty="0"/>
          </a:p>
        </p:txBody>
      </p:sp>
      <p:pic>
        <p:nvPicPr>
          <p:cNvPr id="10" name="9 Imagen"/>
          <p:cNvPicPr>
            <a:picLocks noChangeAspect="1"/>
          </p:cNvPicPr>
          <p:nvPr/>
        </p:nvPicPr>
        <p:blipFill>
          <a:blip r:embed="rId6" cstate="print">
            <a:alphaModFix/>
            <a:lum/>
          </a:blip>
          <a:srcRect/>
          <a:stretch>
            <a:fillRect/>
          </a:stretch>
        </p:blipFill>
        <p:spPr>
          <a:xfrm>
            <a:off x="4716016" y="5032396"/>
            <a:ext cx="3362714" cy="57606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345614" y="4586421"/>
            <a:ext cx="3312368" cy="1800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_tradnl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Backgrounds</a:t>
            </a:r>
            <a:r>
              <a:rPr lang="es-ES_tradnl" b="1" dirty="0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</a:t>
            </a:r>
          </a:p>
          <a:p>
            <a:r>
              <a:rPr lang="en-US" dirty="0" smtClean="0"/>
              <a:t>Real or </a:t>
            </a:r>
            <a:r>
              <a:rPr lang="en-US" dirty="0"/>
              <a:t>fake </a:t>
            </a:r>
            <a:r>
              <a:rPr lang="en-US" dirty="0" smtClean="0"/>
              <a:t>multi-lepton </a:t>
            </a:r>
            <a:r>
              <a:rPr lang="en-US" dirty="0"/>
              <a:t>final states + missing ET:</a:t>
            </a:r>
          </a:p>
          <a:p>
            <a:r>
              <a:rPr lang="en-US" i="1" dirty="0" smtClean="0"/>
              <a:t>‘irreducible’ </a:t>
            </a:r>
            <a:r>
              <a:rPr lang="en-US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WW </a:t>
            </a:r>
            <a: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(WZ, </a:t>
            </a:r>
            <a:r>
              <a:rPr lang="en-US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ZZ),</a:t>
            </a:r>
          </a:p>
          <a:p>
            <a:r>
              <a:rPr lang="en-US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ttbar</a:t>
            </a:r>
            <a:r>
              <a:rPr lang="en-US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(</a:t>
            </a:r>
            <a:r>
              <a:rPr lang="en-US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tW</a:t>
            </a:r>
            <a:r>
              <a:rPr lang="en-US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),</a:t>
            </a:r>
          </a:p>
          <a:p>
            <a:r>
              <a:rPr lang="en-US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Drell-yan</a:t>
            </a:r>
            <a: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US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W+jets</a:t>
            </a:r>
            <a:r>
              <a:rPr lang="en-US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…</a:t>
            </a:r>
            <a:endParaRPr lang="es-ES_tradnl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297D-F562-469F-BF11-871E97FA1F56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2944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14 TeV studies </a:t>
            </a:r>
            <a:r>
              <a:rPr lang="en-US" sz="2000" dirty="0" smtClean="0"/>
              <a:t>in Monte Carlo </a:t>
            </a:r>
          </a:p>
          <a:p>
            <a:r>
              <a:rPr lang="en-US" sz="2000" dirty="0" smtClean="0"/>
              <a:t>Study of the variables</a:t>
            </a:r>
          </a:p>
          <a:p>
            <a:r>
              <a:rPr lang="en-US" sz="2000" b="1" dirty="0">
                <a:solidFill>
                  <a:srgbClr val="663366"/>
                </a:solidFill>
              </a:rPr>
              <a:t>M</a:t>
            </a:r>
            <a:r>
              <a:rPr lang="en-US" sz="2000" b="1" dirty="0" smtClean="0">
                <a:solidFill>
                  <a:srgbClr val="663366"/>
                </a:solidFill>
              </a:rPr>
              <a:t>ass-dependent optimization of the cuts</a:t>
            </a:r>
            <a:r>
              <a:rPr lang="en-US" sz="2000" dirty="0" smtClean="0"/>
              <a:t>: </a:t>
            </a:r>
          </a:p>
          <a:p>
            <a:pPr lvl="1"/>
            <a:r>
              <a:rPr lang="en-US" sz="2000" dirty="0" smtClean="0"/>
              <a:t>low:(120, 130, 140) intermediate (150, 160, 170) and high (180, 190, 200)</a:t>
            </a:r>
          </a:p>
          <a:p>
            <a:pPr lvl="1"/>
            <a:r>
              <a:rPr lang="en-US" sz="2000" dirty="0" smtClean="0"/>
              <a:t>First estimations of ttbar background (b-tagging)</a:t>
            </a:r>
          </a:p>
          <a:p>
            <a:r>
              <a:rPr lang="en-US" sz="2000" b="1" dirty="0" smtClean="0">
                <a:solidFill>
                  <a:schemeClr val="accent3"/>
                </a:solidFill>
              </a:rPr>
              <a:t>PAS HIG-07-001</a:t>
            </a:r>
          </a:p>
          <a:p>
            <a:pPr lvl="1"/>
            <a:r>
              <a:rPr lang="en-US" sz="2000" u="sng" dirty="0" smtClean="0"/>
              <a:t>First Higgs PAS in which I participated</a:t>
            </a:r>
          </a:p>
          <a:p>
            <a:pPr lvl="1"/>
            <a:r>
              <a:rPr lang="en-US" sz="2000" dirty="0" smtClean="0"/>
              <a:t>14 TeV, 100pb</a:t>
            </a:r>
            <a:r>
              <a:rPr lang="en-US" sz="2000" baseline="30000" dirty="0" smtClean="0"/>
              <a:t>-1</a:t>
            </a:r>
          </a:p>
          <a:p>
            <a:pPr lvl="1"/>
            <a:r>
              <a:rPr lang="en-US" sz="2000" dirty="0" err="1" smtClean="0"/>
              <a:t>m</a:t>
            </a:r>
            <a:r>
              <a:rPr lang="en-US" sz="2000" baseline="-25000" dirty="0" err="1" smtClean="0"/>
              <a:t>H</a:t>
            </a:r>
            <a:r>
              <a:rPr lang="en-US" sz="2000" dirty="0" smtClean="0"/>
              <a:t> = 160 GeV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137" y="4279460"/>
            <a:ext cx="5227052" cy="2339013"/>
          </a:xfrm>
          <a:prstGeom prst="rect">
            <a:avLst/>
          </a:prstGeom>
        </p:spPr>
      </p:pic>
      <p:pic>
        <p:nvPicPr>
          <p:cNvPr id="6" name="Picture 5" descr="universidad-de-Oviedo-log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71840" cy="868846"/>
          </a:xfrm>
          <a:prstGeom prst="rect">
            <a:avLst/>
          </a:prstGeom>
        </p:spPr>
      </p:pic>
      <p:pic>
        <p:nvPicPr>
          <p:cNvPr id="7" name="Picture 6" descr="IFCAlogo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578" y="0"/>
            <a:ext cx="2074422" cy="868846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08/01/12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r="47374"/>
          <a:stretch>
            <a:fillRect/>
          </a:stretch>
        </p:blipFill>
        <p:spPr>
          <a:xfrm>
            <a:off x="5950957" y="1093894"/>
            <a:ext cx="3193043" cy="27324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49" y="3522874"/>
            <a:ext cx="5308457" cy="25380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HIG-08-006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325225"/>
            <a:ext cx="5973013" cy="2727471"/>
          </a:xfrm>
        </p:spPr>
        <p:txBody>
          <a:bodyPr>
            <a:normAutofit/>
          </a:bodyPr>
          <a:lstStyle/>
          <a:p>
            <a:r>
              <a:rPr lang="en-US" sz="1800" dirty="0" smtClean="0"/>
              <a:t>Next public analysis, before the start of the data-taking: </a:t>
            </a:r>
          </a:p>
          <a:p>
            <a:pPr>
              <a:buNone/>
            </a:pPr>
            <a:r>
              <a:rPr lang="en-US" sz="1800" dirty="0" smtClean="0"/>
              <a:t>	</a:t>
            </a:r>
            <a:r>
              <a:rPr lang="en-US" sz="1800" b="1" dirty="0" smtClean="0">
                <a:solidFill>
                  <a:srgbClr val="75367A"/>
                </a:solidFill>
              </a:rPr>
              <a:t>14 TeV, 1fb</a:t>
            </a:r>
            <a:r>
              <a:rPr lang="en-US" sz="1800" b="1" baseline="30000" dirty="0" smtClean="0">
                <a:solidFill>
                  <a:srgbClr val="75367A"/>
                </a:solidFill>
              </a:rPr>
              <a:t>-1</a:t>
            </a:r>
          </a:p>
          <a:p>
            <a:r>
              <a:rPr lang="en-US" sz="1800" b="1" dirty="0" smtClean="0"/>
              <a:t>Mass dependent cuts</a:t>
            </a:r>
            <a:r>
              <a:rPr lang="en-US" sz="1800" dirty="0" smtClean="0"/>
              <a:t>, first multivariate analysis proposed</a:t>
            </a:r>
          </a:p>
          <a:p>
            <a:r>
              <a:rPr lang="en-US" sz="1800" b="1" dirty="0" smtClean="0">
                <a:solidFill>
                  <a:srgbClr val="75367A"/>
                </a:solidFill>
              </a:rPr>
              <a:t>Control regions for WW and tt </a:t>
            </a:r>
            <a:r>
              <a:rPr lang="en-US" sz="1800" dirty="0" smtClean="0"/>
              <a:t>and </a:t>
            </a:r>
            <a:r>
              <a:rPr lang="en-US" sz="1800" b="1" dirty="0" smtClean="0"/>
              <a:t>first fake lepton studies</a:t>
            </a:r>
          </a:p>
          <a:p>
            <a:r>
              <a:rPr lang="en-US" sz="1800" dirty="0" smtClean="0"/>
              <a:t>Prospective estimations of lepton and trigger efficiencies and systematic uncertainties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l="52626"/>
          <a:stretch>
            <a:fillRect/>
          </a:stretch>
        </p:blipFill>
        <p:spPr>
          <a:xfrm>
            <a:off x="6176214" y="3772827"/>
            <a:ext cx="2874382" cy="273240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88876" y="6115515"/>
            <a:ext cx="2943722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en-US" dirty="0" smtClean="0"/>
              <a:t>First significance estimations</a:t>
            </a:r>
            <a:endParaRPr lang="en-US" dirty="0"/>
          </a:p>
        </p:txBody>
      </p:sp>
      <p:pic>
        <p:nvPicPr>
          <p:cNvPr id="8" name="Picture 7" descr="universidad-de-Oviedo-log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71840" cy="868846"/>
          </a:xfrm>
          <a:prstGeom prst="rect">
            <a:avLst/>
          </a:prstGeom>
        </p:spPr>
      </p:pic>
      <p:pic>
        <p:nvPicPr>
          <p:cNvPr id="9" name="Picture 8" descr="IFCAlogo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9578" y="0"/>
            <a:ext cx="2074422" cy="868846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08/01/12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564" y="1782057"/>
            <a:ext cx="4004365" cy="2672479"/>
          </a:xfrm>
          <a:prstGeom prst="rect">
            <a:avLst/>
          </a:prstGeom>
        </p:spPr>
      </p:pic>
      <p:pic>
        <p:nvPicPr>
          <p:cNvPr id="6" name="Picture 5" descr="universidad-de-Oviedo-log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71840" cy="868846"/>
          </a:xfrm>
          <a:prstGeom prst="rect">
            <a:avLst/>
          </a:prstGeom>
        </p:spPr>
      </p:pic>
      <p:pic>
        <p:nvPicPr>
          <p:cNvPr id="7" name="Picture 6" descr="IFCAlogo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578" y="0"/>
            <a:ext cx="2074422" cy="8688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071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2008: Tevatron exclusion </a:t>
            </a:r>
            <a:br>
              <a:rPr lang="en-US" dirty="0" smtClean="0"/>
            </a:br>
            <a:r>
              <a:rPr lang="en-US" dirty="0" smtClean="0"/>
              <a:t>LHC incident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6348"/>
            <a:ext cx="8229600" cy="2153475"/>
          </a:xfrm>
        </p:spPr>
        <p:txBody>
          <a:bodyPr>
            <a:noAutofit/>
          </a:bodyPr>
          <a:lstStyle/>
          <a:p>
            <a:r>
              <a:rPr lang="en-US" sz="1800" dirty="0" smtClean="0"/>
              <a:t>In September, the LHC starts operation, to be stopped 9 days later after an incident.</a:t>
            </a:r>
          </a:p>
          <a:p>
            <a:r>
              <a:rPr lang="en-US" sz="1800" dirty="0" smtClean="0"/>
              <a:t>The LHC plans are altered in a big way, it means not only a </a:t>
            </a:r>
            <a:r>
              <a:rPr lang="en-US" sz="1800" b="1" dirty="0" smtClean="0"/>
              <a:t>large delay</a:t>
            </a:r>
            <a:r>
              <a:rPr lang="en-US" sz="1800" dirty="0" smtClean="0"/>
              <a:t>, but also a </a:t>
            </a:r>
            <a:r>
              <a:rPr lang="en-US" sz="1800" b="1" dirty="0" smtClean="0"/>
              <a:t>change in the running conditions</a:t>
            </a:r>
            <a:r>
              <a:rPr lang="en-US" sz="1800" dirty="0" smtClean="0"/>
              <a:t>.</a:t>
            </a:r>
          </a:p>
          <a:p>
            <a:r>
              <a:rPr lang="en-US" sz="1800" dirty="0" smtClean="0"/>
              <a:t>The center of mass energy of the collisions will no more be 14TeV, but lower. </a:t>
            </a:r>
            <a:r>
              <a:rPr lang="en-US" sz="1800" b="1" dirty="0" smtClean="0">
                <a:solidFill>
                  <a:srgbClr val="666699"/>
                </a:solidFill>
              </a:rPr>
              <a:t>Several scenarios are considered (initially 6 or 10 TeV)</a:t>
            </a:r>
          </a:p>
        </p:txBody>
      </p:sp>
      <p:sp>
        <p:nvSpPr>
          <p:cNvPr id="8" name="Rectangle 7"/>
          <p:cNvSpPr/>
          <p:nvPr/>
        </p:nvSpPr>
        <p:spPr>
          <a:xfrm>
            <a:off x="519047" y="1924054"/>
            <a:ext cx="407504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 ICHEP2008, around one month before the startup of the LHC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dirty="0" smtClean="0">
                <a:solidFill>
                  <a:srgbClr val="666699"/>
                </a:solidFill>
              </a:rPr>
              <a:t> the Tevatron experiments announce the exclusion of SM Higgs with </a:t>
            </a:r>
            <a:r>
              <a:rPr lang="en-US" b="1" dirty="0" err="1" smtClean="0">
                <a:solidFill>
                  <a:srgbClr val="666699"/>
                </a:solidFill>
              </a:rPr>
              <a:t>m</a:t>
            </a:r>
            <a:r>
              <a:rPr lang="en-US" b="1" baseline="-25000" dirty="0" err="1" smtClean="0">
                <a:solidFill>
                  <a:srgbClr val="666699"/>
                </a:solidFill>
              </a:rPr>
              <a:t>H</a:t>
            </a:r>
            <a:r>
              <a:rPr lang="en-US" b="1" dirty="0" smtClean="0">
                <a:solidFill>
                  <a:srgbClr val="666699"/>
                </a:solidFill>
              </a:rPr>
              <a:t> ~170GeV</a:t>
            </a:r>
            <a:r>
              <a:rPr lang="en-US" dirty="0" smtClean="0"/>
              <a:t>, close to our (then) favorite mass, 160GeV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(This was the first plot of many that followed)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08/01/12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4"/>
          <p:cNvPicPr>
            <a:picLocks noChangeAspect="1" noChangeArrowheads="1"/>
          </p:cNvPicPr>
          <p:nvPr/>
        </p:nvPicPr>
        <p:blipFill>
          <a:blip r:embed="rId2" cstate="print"/>
          <a:srcRect t="4712"/>
          <a:stretch>
            <a:fillRect/>
          </a:stretch>
        </p:blipFill>
        <p:spPr>
          <a:xfrm>
            <a:off x="2842400" y="3478697"/>
            <a:ext cx="2967536" cy="2369861"/>
          </a:xfrm>
          <a:prstGeom prst="rect">
            <a:avLst/>
          </a:prstGeom>
          <a:noFill/>
          <a:ln/>
        </p:spPr>
      </p:pic>
      <p:pic>
        <p:nvPicPr>
          <p:cNvPr id="13" name="Picture 2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59651" y="3367240"/>
            <a:ext cx="3064549" cy="2538527"/>
          </a:xfrm>
          <a:prstGeom prst="rect">
            <a:avLst/>
          </a:prstGeom>
          <a:noFill/>
          <a:ln/>
        </p:spPr>
      </p:pic>
      <p:pic>
        <p:nvPicPr>
          <p:cNvPr id="6" name="Picture 5" descr="universidad-de-Oviedo-log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71840" cy="868846"/>
          </a:xfrm>
          <a:prstGeom prst="rect">
            <a:avLst/>
          </a:prstGeom>
        </p:spPr>
      </p:pic>
      <p:pic>
        <p:nvPicPr>
          <p:cNvPr id="7" name="Picture 6" descr="IFCAlogo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9578" y="0"/>
            <a:ext cx="2074422" cy="8688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2009: Chamonix and 10 TeV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373" y="1340338"/>
            <a:ext cx="5357371" cy="1769635"/>
          </a:xfrm>
        </p:spPr>
        <p:txBody>
          <a:bodyPr>
            <a:noAutofit/>
          </a:bodyPr>
          <a:lstStyle/>
          <a:p>
            <a:r>
              <a:rPr lang="en-US" sz="1800" dirty="0" smtClean="0"/>
              <a:t>We react rapidly by preparing </a:t>
            </a:r>
            <a:r>
              <a:rPr lang="en-US" sz="1800" b="1" dirty="0" smtClean="0">
                <a:solidFill>
                  <a:srgbClr val="666699"/>
                </a:solidFill>
              </a:rPr>
              <a:t>14 to 10 and 6 TeV estimations</a:t>
            </a:r>
            <a:r>
              <a:rPr lang="en-US" sz="1800" dirty="0" smtClean="0"/>
              <a:t>, by scaling using  the cross-section ratios and fast simulation </a:t>
            </a:r>
          </a:p>
          <a:p>
            <a:r>
              <a:rPr lang="en-US" sz="1800" dirty="0" smtClean="0"/>
              <a:t>A reduced group of people working tirelessly during Christmas 2008/Early 2009 to produce </a:t>
            </a:r>
            <a:r>
              <a:rPr lang="en-US" sz="1800" b="1" dirty="0" smtClean="0"/>
              <a:t>public estimations for Chamonix 2009</a:t>
            </a:r>
            <a:r>
              <a:rPr lang="en-US" sz="1800" dirty="0" smtClean="0"/>
              <a:t> (February)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9785" y="1329295"/>
            <a:ext cx="3015789" cy="29224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552180" y="5903774"/>
            <a:ext cx="8134620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666699"/>
                </a:solidFill>
              </a:rPr>
              <a:t>10 TeV is considered the most likely scenario</a:t>
            </a:r>
            <a:r>
              <a:rPr lang="en-US" dirty="0" smtClean="0"/>
              <a:t>, Monte Carlo samples are prepared and the full analysis is carried out (never made public, </a:t>
            </a:r>
            <a:r>
              <a:rPr lang="en-US" b="1" dirty="0" smtClean="0"/>
              <a:t>CMS AN 2009/139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08/01/12</a:t>
            </a:r>
            <a:endParaRPr lang="en-US"/>
          </a:p>
        </p:txBody>
      </p:sp>
      <p:sp>
        <p:nvSpPr>
          <p:cNvPr id="15" name="Text Box 18"/>
          <p:cNvSpPr txBox="1">
            <a:spLocks noChangeArrowheads="1"/>
          </p:cNvSpPr>
          <p:nvPr/>
        </p:nvSpPr>
        <p:spPr bwMode="auto">
          <a:xfrm>
            <a:off x="5869785" y="5416192"/>
            <a:ext cx="201827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/>
              <a:t>CMS </a:t>
            </a:r>
            <a:r>
              <a:rPr lang="es-ES" sz="1600" b="1" dirty="0"/>
              <a:t>AN-2009/020 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924335" y="2963213"/>
            <a:ext cx="885601" cy="111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iversidad-de-Oviedo-log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71840" cy="868846"/>
          </a:xfrm>
          <a:prstGeom prst="rect">
            <a:avLst/>
          </a:prstGeom>
        </p:spPr>
      </p:pic>
      <p:pic>
        <p:nvPicPr>
          <p:cNvPr id="5" name="Picture 4" descr="IFCAlogo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578" y="0"/>
            <a:ext cx="2074422" cy="8688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2010: data @ 7 TeV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00533"/>
          </a:xfrm>
        </p:spPr>
        <p:txBody>
          <a:bodyPr>
            <a:noAutofit/>
          </a:bodyPr>
          <a:lstStyle/>
          <a:p>
            <a:r>
              <a:rPr lang="en-US" sz="2000" dirty="0" smtClean="0"/>
              <a:t>November 2009: Beams circulating again</a:t>
            </a:r>
          </a:p>
          <a:p>
            <a:r>
              <a:rPr lang="en-US" sz="2000" dirty="0" smtClean="0"/>
              <a:t>January 2010: Chamonix, decision to </a:t>
            </a:r>
            <a:r>
              <a:rPr lang="en-US" sz="2000" b="1" dirty="0" smtClean="0">
                <a:solidFill>
                  <a:srgbClr val="663366"/>
                </a:solidFill>
              </a:rPr>
              <a:t>run at 7 TeV </a:t>
            </a:r>
            <a:r>
              <a:rPr lang="en-US" sz="2000" dirty="0" smtClean="0"/>
              <a:t>(bye, bye 10 TeV studies)</a:t>
            </a:r>
          </a:p>
          <a:p>
            <a:r>
              <a:rPr lang="en-US" sz="2000" dirty="0" smtClean="0"/>
              <a:t>February 2010: </a:t>
            </a:r>
            <a:r>
              <a:rPr lang="en-US" sz="2000" b="1" dirty="0" smtClean="0">
                <a:solidFill>
                  <a:srgbClr val="4F81BD"/>
                </a:solidFill>
              </a:rPr>
              <a:t>First theoretical estimations of cross-section and branching ratios for all the SM Higgs channels at 7 TeV</a:t>
            </a:r>
          </a:p>
          <a:p>
            <a:endParaRPr lang="en-US" sz="1600" dirty="0" smtClean="0"/>
          </a:p>
          <a:p>
            <a:pPr lvl="1">
              <a:buNone/>
            </a:pPr>
            <a:r>
              <a:rPr lang="en-US" sz="2000" dirty="0" smtClean="0"/>
              <a:t>	</a:t>
            </a:r>
            <a:r>
              <a:rPr lang="en-US" sz="1400" dirty="0" smtClean="0">
                <a:latin typeface="Book Antiqua"/>
                <a:cs typeface="Book Antiqua"/>
              </a:rPr>
              <a:t>Fabian </a:t>
            </a:r>
            <a:r>
              <a:rPr lang="en-US" sz="1400" dirty="0" err="1" smtClean="0">
                <a:latin typeface="Book Antiqua"/>
                <a:cs typeface="Book Antiqua"/>
              </a:rPr>
              <a:t>Stöckli</a:t>
            </a:r>
            <a:r>
              <a:rPr lang="en-US" sz="1400" dirty="0" smtClean="0">
                <a:latin typeface="Book Antiqua"/>
                <a:cs typeface="Book Antiqua"/>
              </a:rPr>
              <a:t> and Rebeca Gonzalez Suarez, for the CMS Higgs Working-Group, “SM Higgs Production Cross-Section and Branching-Ratios at 10 TeV and 7 TeV” </a:t>
            </a:r>
            <a:r>
              <a:rPr lang="en-US" sz="1400" dirty="0" smtClean="0">
                <a:latin typeface="Book Antiqua"/>
                <a:cs typeface="Book Antiqua"/>
                <a:hlinkClick r:id="rId4"/>
              </a:rPr>
              <a:t>http://wwweth.cern.ch/HiggsCrossSections/</a:t>
            </a:r>
            <a:r>
              <a:rPr lang="en-US" sz="1400" dirty="0" smtClean="0">
                <a:latin typeface="Book Antiqua"/>
                <a:cs typeface="Book Antiqua"/>
              </a:rPr>
              <a:t> (obsolete)</a:t>
            </a:r>
            <a:endParaRPr lang="en-US" sz="1600" dirty="0" smtClean="0">
              <a:latin typeface="Book Antiqua"/>
              <a:cs typeface="Book Antiqua"/>
            </a:endParaRPr>
          </a:p>
          <a:p>
            <a:pPr>
              <a:buNone/>
            </a:pPr>
            <a:endParaRPr lang="en-US" sz="2000" dirty="0" smtClean="0"/>
          </a:p>
          <a:p>
            <a:r>
              <a:rPr lang="en-US" sz="2000" dirty="0" smtClean="0"/>
              <a:t>March 2010: </a:t>
            </a:r>
            <a:r>
              <a:rPr lang="en-US" sz="2000" b="1" dirty="0" smtClean="0">
                <a:solidFill>
                  <a:schemeClr val="accent3"/>
                </a:solidFill>
              </a:rPr>
              <a:t>Collisions at 7 TeV</a:t>
            </a:r>
          </a:p>
          <a:p>
            <a:r>
              <a:rPr lang="en-US" sz="2000" dirty="0" smtClean="0"/>
              <a:t>May 2010: </a:t>
            </a:r>
            <a:r>
              <a:rPr lang="en-US" sz="2000" b="1" dirty="0" smtClean="0">
                <a:solidFill>
                  <a:schemeClr val="accent1"/>
                </a:solidFill>
              </a:rPr>
              <a:t>Estimations of the Higgs potential at 7 TeV </a:t>
            </a:r>
            <a:r>
              <a:rPr lang="en-US" sz="2000" dirty="0" smtClean="0"/>
              <a:t>(from scaled 14 TeV results) made public (we also prepared </a:t>
            </a:r>
            <a:r>
              <a:rPr lang="en-US" sz="2000" b="1" dirty="0" smtClean="0">
                <a:solidFill>
                  <a:srgbClr val="000000"/>
                </a:solidFill>
              </a:rPr>
              <a:t>estimations at 8 TeV</a:t>
            </a:r>
            <a:r>
              <a:rPr lang="en-US" sz="2000" dirty="0" smtClean="0"/>
              <a:t>, plots are public)</a:t>
            </a:r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889405" y="5881812"/>
            <a:ext cx="7489837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 smtClean="0"/>
              <a:t>7 TeV Monte Carlo ready, full analysis ready to perform (nothing public)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08/01/12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8"/>
          <p:cNvGrpSpPr/>
          <p:nvPr/>
        </p:nvGrpSpPr>
        <p:grpSpPr>
          <a:xfrm>
            <a:off x="567629" y="2306498"/>
            <a:ext cx="8048547" cy="3494403"/>
            <a:chOff x="0" y="4038600"/>
            <a:chExt cx="5453604" cy="2438400"/>
          </a:xfrm>
        </p:grpSpPr>
        <p:pic>
          <p:nvPicPr>
            <p:cNvPr id="8" name="10 Imagen" descr="HWW_Exclusion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9800" y="4038600"/>
              <a:ext cx="3243804" cy="2438400"/>
            </a:xfrm>
            <a:prstGeom prst="rect">
              <a:avLst/>
            </a:prstGeom>
          </p:spPr>
        </p:pic>
        <p:pic>
          <p:nvPicPr>
            <p:cNvPr id="9" name="Picture 8" descr="HWW_Significance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038600"/>
              <a:ext cx="2362200" cy="2269565"/>
            </a:xfrm>
            <a:prstGeom prst="rect">
              <a:avLst/>
            </a:prstGeom>
          </p:spPr>
        </p:pic>
      </p:grpSp>
      <p:pic>
        <p:nvPicPr>
          <p:cNvPr id="4" name="Picture 3" descr="universidad-de-Oviedo-log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71840" cy="868846"/>
          </a:xfrm>
          <a:prstGeom prst="rect">
            <a:avLst/>
          </a:prstGeom>
        </p:spPr>
      </p:pic>
      <p:pic>
        <p:nvPicPr>
          <p:cNvPr id="5" name="Picture 4" descr="IFCAlogo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9578" y="0"/>
            <a:ext cx="2074422" cy="8688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HWW projections @ 7TeV</a:t>
            </a:r>
            <a:endParaRPr 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 rot="10800000" flipV="1">
            <a:off x="1756441" y="5661878"/>
            <a:ext cx="6350688" cy="830997"/>
          </a:xfrm>
          <a:prstGeom prst="rect">
            <a:avLst/>
          </a:prstGeom>
          <a:solidFill>
            <a:schemeClr val="accent1">
              <a:lumMod val="20000"/>
              <a:lumOff val="80000"/>
              <a:alpha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1600" b="1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7 </a:t>
            </a:r>
            <a:r>
              <a:rPr kumimoji="0" lang="en-US" sz="1600" b="1" i="0" u="none" strike="noStrike" cap="none" normalizeH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TeV</a:t>
            </a:r>
            <a:r>
              <a:rPr kumimoji="0" lang="en-US" sz="1600" b="1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, </a:t>
            </a:r>
            <a:r>
              <a:rPr lang="es-ES" sz="1600" dirty="0" smtClean="0"/>
              <a:t>∫</a:t>
            </a:r>
            <a:r>
              <a:rPr lang="es-ES" sz="1600" dirty="0" err="1" smtClean="0"/>
              <a:t>Ldt</a:t>
            </a:r>
            <a:r>
              <a:rPr lang="es-ES" sz="1600" dirty="0" smtClean="0"/>
              <a:t> = </a:t>
            </a:r>
            <a:r>
              <a:rPr kumimoji="0" lang="en-US" sz="1600" b="1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1fb</a:t>
            </a:r>
            <a:r>
              <a:rPr kumimoji="0" lang="en-US" sz="1600" b="1" i="0" u="none" strike="noStrike" cap="none" normalizeH="0" baseline="3000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-1</a:t>
            </a:r>
            <a:r>
              <a:rPr lang="en-US" sz="16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(projection)</a:t>
            </a:r>
            <a:endParaRPr lang="en-US" sz="16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/>
              <a:t>Exclusion 95%CL:  </a:t>
            </a:r>
            <a:r>
              <a:rPr lang="en-US" sz="16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150&lt;</a:t>
            </a:r>
            <a:r>
              <a:rPr lang="en-US" sz="1600" b="1" dirty="0" err="1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n-US" sz="1600" b="1" baseline="-25000" dirty="0" err="1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</a:t>
            </a:r>
            <a:r>
              <a:rPr lang="en-US" sz="16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&lt;185 </a:t>
            </a:r>
            <a:r>
              <a:rPr lang="en-US" sz="1600" b="1" dirty="0" err="1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GeV</a:t>
            </a:r>
            <a:endParaRPr lang="en-US" sz="1600" b="1" dirty="0" smtClean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Discovery level sensitivity </a:t>
            </a:r>
            <a:r>
              <a:rPr lang="en-US" sz="1600" dirty="0" smtClean="0"/>
              <a:t>(~5σ) : </a:t>
            </a:r>
            <a:r>
              <a:rPr lang="en-US" sz="16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160&lt;</a:t>
            </a:r>
            <a:r>
              <a:rPr lang="en-US" sz="1600" b="1" dirty="0" err="1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n-US" sz="1600" b="1" baseline="-25000" dirty="0" err="1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</a:t>
            </a:r>
            <a:r>
              <a:rPr lang="en-US" sz="16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&lt;170 </a:t>
            </a:r>
            <a:r>
              <a:rPr lang="en-US" sz="1600" b="1" dirty="0" err="1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GeV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1034" y="1517025"/>
            <a:ext cx="78747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CMS AN 2010/008 - 'The CMS physics reach for searches at 7 TeV' </a:t>
            </a:r>
          </a:p>
          <a:p>
            <a:pPr algn="ctr"/>
            <a:r>
              <a:rPr lang="en-US" dirty="0" smtClean="0"/>
              <a:t>(CMS Collaboration) </a:t>
            </a:r>
            <a:r>
              <a:rPr lang="en-US" dirty="0" smtClean="0">
                <a:hlinkClick r:id="rId6"/>
              </a:rPr>
              <a:t>http://cdsweb.cern.ch/record/1264099/</a:t>
            </a:r>
            <a:endParaRPr lang="en-US" dirty="0" smtClean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08/01/12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1757</TotalTime>
  <Words>2776</Words>
  <Application>Microsoft Macintosh PowerPoint</Application>
  <PresentationFormat>On-screen Show (4:3)</PresentationFormat>
  <Paragraphs>252</Paragraphs>
  <Slides>22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Research presentation 2006 - present</vt:lpstr>
      <vt:lpstr>September 1st 2006</vt:lpstr>
      <vt:lpstr>SM H → WW* → 2µ2ν</vt:lpstr>
      <vt:lpstr>First contributions</vt:lpstr>
      <vt:lpstr>HIG-08-006</vt:lpstr>
      <vt:lpstr>2008: Tevatron exclusion  LHC incident</vt:lpstr>
      <vt:lpstr>2009: Chamonix and 10 TeV</vt:lpstr>
      <vt:lpstr>2010: data @ 7 TeV</vt:lpstr>
      <vt:lpstr>HWW projections @ 7TeV</vt:lpstr>
      <vt:lpstr>Work with early data</vt:lpstr>
      <vt:lpstr>In parallel during my PhD</vt:lpstr>
      <vt:lpstr>9 September 2010</vt:lpstr>
      <vt:lpstr>November 1st: Joined the VUB</vt:lpstr>
      <vt:lpstr>tW dilepton topology</vt:lpstr>
      <vt:lpstr>PAS TOP – 11 – 022</vt:lpstr>
      <vt:lpstr>Summer result (2011)</vt:lpstr>
      <vt:lpstr>2012: tW paper</vt:lpstr>
      <vt:lpstr>2012 data</vt:lpstr>
      <vt:lpstr>Service work and shifts</vt:lpstr>
      <vt:lpstr>ARC activities</vt:lpstr>
      <vt:lpstr>Conferences</vt:lpstr>
      <vt:lpstr>Outreach activities</vt:lpstr>
    </vt:vector>
  </TitlesOfParts>
  <Manager/>
  <Company/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presentation </dc:title>
  <dc:subject/>
  <dc:creator>Rebeca Gonzalez Suarez</dc:creator>
  <cp:keywords/>
  <dc:description/>
  <cp:lastModifiedBy>Rebeca Gonzalez Suarez</cp:lastModifiedBy>
  <cp:revision>22</cp:revision>
  <dcterms:created xsi:type="dcterms:W3CDTF">2012-08-01T08:15:57Z</dcterms:created>
  <dcterms:modified xsi:type="dcterms:W3CDTF">2012-08-01T08:30:07Z</dcterms:modified>
  <cp:category/>
</cp:coreProperties>
</file>